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662" r:id="rId2"/>
    <p:sldMasterId id="2147483688" r:id="rId3"/>
  </p:sldMasterIdLst>
  <p:notesMasterIdLst>
    <p:notesMasterId r:id="rId52"/>
  </p:notesMasterIdLst>
  <p:handoutMasterIdLst>
    <p:handoutMasterId r:id="rId53"/>
  </p:handoutMasterIdLst>
  <p:sldIdLst>
    <p:sldId id="326" r:id="rId4"/>
    <p:sldId id="380" r:id="rId5"/>
    <p:sldId id="847" r:id="rId6"/>
    <p:sldId id="1053" r:id="rId7"/>
    <p:sldId id="1054" r:id="rId8"/>
    <p:sldId id="1142" r:id="rId9"/>
    <p:sldId id="1144" r:id="rId10"/>
    <p:sldId id="1145" r:id="rId11"/>
    <p:sldId id="1143" r:id="rId12"/>
    <p:sldId id="1141" r:id="rId13"/>
    <p:sldId id="1139" r:id="rId14"/>
    <p:sldId id="1148" r:id="rId15"/>
    <p:sldId id="1149" r:id="rId16"/>
    <p:sldId id="1062" r:id="rId17"/>
    <p:sldId id="1147" r:id="rId18"/>
    <p:sldId id="1146" r:id="rId19"/>
    <p:sldId id="1157" r:id="rId20"/>
    <p:sldId id="1181" r:id="rId21"/>
    <p:sldId id="1183" r:id="rId22"/>
    <p:sldId id="1042" r:id="rId23"/>
    <p:sldId id="1185" r:id="rId24"/>
    <p:sldId id="1045" r:id="rId25"/>
    <p:sldId id="1187" r:id="rId26"/>
    <p:sldId id="1159" r:id="rId27"/>
    <p:sldId id="1158" r:id="rId28"/>
    <p:sldId id="1188" r:id="rId29"/>
    <p:sldId id="1193" r:id="rId30"/>
    <p:sldId id="1190" r:id="rId31"/>
    <p:sldId id="1191" r:id="rId32"/>
    <p:sldId id="1192" r:id="rId33"/>
    <p:sldId id="1194" r:id="rId34"/>
    <p:sldId id="1179" r:id="rId35"/>
    <p:sldId id="1180" r:id="rId36"/>
    <p:sldId id="1161" r:id="rId37"/>
    <p:sldId id="1162" r:id="rId38"/>
    <p:sldId id="1170" r:id="rId39"/>
    <p:sldId id="1174" r:id="rId40"/>
    <p:sldId id="1175" r:id="rId41"/>
    <p:sldId id="1176" r:id="rId42"/>
    <p:sldId id="1177" r:id="rId43"/>
    <p:sldId id="1178" r:id="rId44"/>
    <p:sldId id="1049" r:id="rId45"/>
    <p:sldId id="1189" r:id="rId46"/>
    <p:sldId id="1057" r:id="rId47"/>
    <p:sldId id="1186" r:id="rId48"/>
    <p:sldId id="1087" r:id="rId49"/>
    <p:sldId id="742" r:id="rId50"/>
    <p:sldId id="1048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885">
          <p15:clr>
            <a:srgbClr val="A4A3A4"/>
          </p15:clr>
        </p15:guide>
        <p15:guide id="2" orient="horz" pos="758">
          <p15:clr>
            <a:srgbClr val="A4A3A4"/>
          </p15:clr>
        </p15:guide>
        <p15:guide id="3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2" autoAdjust="0"/>
    <p:restoredTop sz="86408" autoAdjust="0"/>
  </p:normalViewPr>
  <p:slideViewPr>
    <p:cSldViewPr snapToGrid="0" snapToObjects="1">
      <p:cViewPr varScale="1">
        <p:scale>
          <a:sx n="91" d="100"/>
          <a:sy n="91" d="100"/>
        </p:scale>
        <p:origin x="-2000" y="-112"/>
      </p:cViewPr>
      <p:guideLst>
        <p:guide orient="horz" pos="1885"/>
        <p:guide orient="horz" pos="758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6" d="100"/>
        <a:sy n="4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12/1/15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12/1/15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16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DC3C82-05BF-4F66-8F57-766E45A5E333}" type="slidenum">
              <a:rPr lang="en-AU" smtClean="0"/>
              <a:pPr/>
              <a:t>12</a:t>
            </a:fld>
            <a:endParaRPr lang="en-AU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02024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Stock assessment forecasts focus on management performance conditioned on estimates of system state.</a:t>
            </a:r>
          </a:p>
          <a:p>
            <a:r>
              <a:rPr lang="en-US" dirty="0" smtClean="0"/>
              <a:t>MSE provides a way to evaluate</a:t>
            </a:r>
            <a:r>
              <a:rPr lang="en-US" baseline="0" dirty="0" smtClean="0"/>
              <a:t> how the error/bias associated with Estimation and Management implementation affects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134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624318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23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EAB0C10-F4FC-CF43-8821-2DC61FC6ACAB}" type="slidenum">
              <a:rPr lang="en-AU" sz="1200">
                <a:solidFill>
                  <a:schemeClr val="tx1"/>
                </a:solidFill>
              </a:rPr>
              <a:pPr eaLnBrk="1" hangingPunct="1"/>
              <a:t>35</a:t>
            </a:fld>
            <a:endParaRPr lang="en-AU" sz="1200">
              <a:solidFill>
                <a:schemeClr val="tx1"/>
              </a:solidFill>
            </a:endParaRPr>
          </a:p>
        </p:txBody>
      </p:sp>
      <p:sp>
        <p:nvSpPr>
          <p:cNvPr id="76803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/>
              <a:t>T1 – fully quantitative, T3 – age data in catch curves, T4 – CPUE, avlen – average length</a:t>
            </a:r>
          </a:p>
          <a:p>
            <a:pPr eaLnBrk="1" hangingPunct="1"/>
            <a:r>
              <a:rPr lang="en-US"/>
              <a:t>Shows that all Tiers meet objectives of HSP (except T4 if ref period wrong)</a:t>
            </a:r>
          </a:p>
          <a:p>
            <a:pPr eaLnBrk="1" hangingPunct="1"/>
            <a:r>
              <a:rPr lang="en-US"/>
              <a:t>T4 will guide the stock to the target it is given, in this case the biomass in the reference period is below the target.</a:t>
            </a:r>
          </a:p>
          <a:p>
            <a:pPr eaLnBrk="1" hangingPunct="1"/>
            <a:endParaRPr lang="en-US"/>
          </a:p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/>
              <a:t>Only showing last 20 years, LHS Bo is in 1915, RHS B0 is in 1988</a:t>
            </a:r>
          </a:p>
          <a:p>
            <a:pPr eaLnBrk="1" hangingPunct="1"/>
            <a:r>
              <a:rPr lang="en-US"/>
              <a:t>If shift is true or not, if you assess as shift, catch is higher in short term, lower in long term</a:t>
            </a:r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Assessing with regime shift is not a risk to the stock; if no regime shift and we assess with regime shift, long term catch is not greatly lower than if we assess without regime shift. </a:t>
            </a:r>
            <a:endParaRPr lang="en-AU"/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EB3E35A-0EE6-4649-906B-5CE9ABA2EDE0}" type="slidenum">
              <a:rPr lang="en-AU" sz="1200">
                <a:solidFill>
                  <a:schemeClr val="tx1"/>
                </a:solidFill>
              </a:rPr>
              <a:pPr eaLnBrk="1" hangingPunct="1"/>
              <a:t>39</a:t>
            </a:fld>
            <a:endParaRPr lang="en-AU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A5888D2-C773-F34B-B3C5-A1AFD7FB6683}" type="slidenum">
              <a:rPr lang="en-AU" sz="1200">
                <a:solidFill>
                  <a:schemeClr val="tx1"/>
                </a:solidFill>
              </a:rPr>
              <a:pPr eaLnBrk="1" hangingPunct="1"/>
              <a:t>41</a:t>
            </a:fld>
            <a:endParaRPr lang="en-AU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Perhaps an option for ‘off years’ to understand the consequences of choices/assumptions in stock assessment models (e.g. specifying M, etc.)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83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gif"/><Relationship Id="rId3" Type="http://schemas.openxmlformats.org/officeDocument/2006/relationships/image" Target="../media/image8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01988" y="3360605"/>
            <a:ext cx="5484812" cy="1224439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 descr="umass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5" y="5658757"/>
            <a:ext cx="4953000" cy="1270000"/>
          </a:xfrm>
          <a:prstGeom prst="rect">
            <a:avLst/>
          </a:prstGeom>
        </p:spPr>
      </p:pic>
      <p:pic>
        <p:nvPicPr>
          <p:cNvPr id="12" name="Picture 11" descr="smast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682" y="1613384"/>
            <a:ext cx="5485118" cy="139847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58841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24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3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12/1/15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4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12/1/15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9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12/1/15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12/1/15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0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12/1/15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5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12/1/15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89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2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21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145088" y="2017713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145088" y="4151313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65A58A-9585-4E16-892F-102AD0E3FD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6933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313" y="80963"/>
            <a:ext cx="7343775" cy="9001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03313" y="1385888"/>
            <a:ext cx="7343775" cy="2384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3" y="3922713"/>
            <a:ext cx="7343775" cy="23860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CSIRO. Gavin Fay.  02/22/12 SMAST seminar.</a:t>
            </a:r>
            <a:endParaRPr lang="en-AU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3237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3313" y="80963"/>
            <a:ext cx="7343775" cy="9001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3" y="1385888"/>
            <a:ext cx="7343775" cy="2384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3313" y="3922713"/>
            <a:ext cx="7343775" cy="23860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AU"/>
              <a:t>CSIRO. Gavin Fay.  02/22/12 SMAST seminar.</a:t>
            </a:r>
            <a:endParaRPr lang="en-AU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011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12/1/15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F1CB0-951D-8740-94E3-4A6F7DDA25E2}" type="datetimeFigureOut">
              <a:rPr lang="en-US" smtClean="0"/>
              <a:t>12/1/15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7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1" r:id="rId12"/>
    <p:sldLayoutId id="2147483705" r:id="rId13"/>
    <p:sldLayoutId id="2147483706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3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4" Type="http://schemas.openxmlformats.org/officeDocument/2006/relationships/image" Target="../media/image38.jpe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9.emf"/><Relationship Id="rId3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39.emf"/><Relationship Id="rId5" Type="http://schemas.openxmlformats.org/officeDocument/2006/relationships/image" Target="../media/image43.emf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45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8649" y="3487606"/>
            <a:ext cx="8268151" cy="251768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Lecture 12</a:t>
            </a:r>
          </a:p>
          <a:p>
            <a:r>
              <a:rPr lang="en-US" sz="2800" b="1" dirty="0" smtClean="0"/>
              <a:t>Management Strategy Evaluation</a:t>
            </a:r>
          </a:p>
          <a:p>
            <a:r>
              <a:rPr lang="en-US" sz="2500" dirty="0" err="1" smtClean="0"/>
              <a:t>www.mycourses.umassd.edu</a:t>
            </a:r>
            <a:endParaRPr lang="en-US" sz="2500" dirty="0" smtClean="0"/>
          </a:p>
          <a:p>
            <a:endParaRPr lang="en-US" sz="2500" dirty="0"/>
          </a:p>
          <a:p>
            <a:r>
              <a:rPr lang="en-US" sz="2500" dirty="0" smtClean="0"/>
              <a:t>Acknowledgements: André Punt, Sally </a:t>
            </a:r>
            <a:r>
              <a:rPr lang="en-US" sz="2500" dirty="0" err="1" smtClean="0"/>
              <a:t>Wayte</a:t>
            </a:r>
            <a:r>
              <a:rPr lang="en-US" sz="2500" dirty="0" smtClean="0"/>
              <a:t>, </a:t>
            </a:r>
            <a:r>
              <a:rPr lang="en-US" sz="2500" dirty="0" smtClean="0"/>
              <a:t>Jason Link</a:t>
            </a:r>
            <a:endParaRPr lang="en-US" sz="2500" dirty="0" smtClean="0"/>
          </a:p>
          <a:p>
            <a:endParaRPr lang="en-US" sz="2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1988" y="1431963"/>
            <a:ext cx="5485118" cy="1398472"/>
          </a:xfrm>
        </p:spPr>
        <p:txBody>
          <a:bodyPr>
            <a:noAutofit/>
          </a:bodyPr>
          <a:lstStyle/>
          <a:p>
            <a:pPr algn="r"/>
            <a:r>
              <a:rPr lang="en-US" sz="3200" dirty="0" smtClean="0"/>
              <a:t>MAR 580: Advanced Population Modeling for Management of Living Marine Resources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349769" y="6295575"/>
            <a:ext cx="362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 December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3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smtClean="0"/>
              <a:t>Management Conceptually</a:t>
            </a:r>
          </a:p>
        </p:txBody>
      </p:sp>
      <p:sp>
        <p:nvSpPr>
          <p:cNvPr id="102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102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2368914"/>
              </p:ext>
            </p:extLst>
          </p:nvPr>
        </p:nvGraphicFramePr>
        <p:xfrm>
          <a:off x="466023" y="1284021"/>
          <a:ext cx="8447972" cy="6335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" name="Slide" r:id="rId3" imgW="4569445" imgH="3426611" progId="PowerPoint.Slide.12">
                  <p:embed/>
                </p:oleObj>
              </mc:Choice>
              <mc:Fallback>
                <p:oleObj name="Slide" r:id="rId3" imgW="4569445" imgH="3426611" progId="PowerPoint.Slide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023" y="1284021"/>
                        <a:ext cx="8447972" cy="633597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944822" y="6516580"/>
            <a:ext cx="44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Punt et al. 2015. Fish &amp; Fisheries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4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11-30 at 11.28.3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83" y="991029"/>
            <a:ext cx="7183579" cy="545622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Management Strategy Evaluation (MSE)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44822" y="6516580"/>
            <a:ext cx="44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Punt et al. 2015. Fish &amp; Fisheries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766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smtClean="0"/>
              <a:t>Management Strategy Evaluation</a:t>
            </a:r>
          </a:p>
        </p:txBody>
      </p:sp>
      <p:pic>
        <p:nvPicPr>
          <p:cNvPr id="36867" name="Picture 101" descr="mse_questi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850" y="1514475"/>
            <a:ext cx="8582025" cy="483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715000" y="6553200"/>
            <a:ext cx="396240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latin typeface="+mn-lt"/>
              </a:rPr>
              <a:t>Redrawn with permission of Beth Fulton</a:t>
            </a:r>
          </a:p>
        </p:txBody>
      </p:sp>
    </p:spTree>
    <p:extLst>
      <p:ext uri="{BB962C8B-B14F-4D97-AF65-F5344CB8AC3E}">
        <p14:creationId xmlns:p14="http://schemas.microsoft.com/office/powerpoint/2010/main" val="6937231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do </a:t>
            </a:r>
            <a:r>
              <a:rPr lang="en-US" dirty="0" smtClean="0"/>
              <a:t>MSEs?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514778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Evaluate full management cycle</a:t>
            </a:r>
          </a:p>
          <a:p>
            <a:r>
              <a:rPr lang="en-US" dirty="0" smtClean="0"/>
              <a:t>Compare performance of management strategies against multiple management objectives, tradeoffs, model configurations, parameters, etc.</a:t>
            </a:r>
          </a:p>
          <a:p>
            <a:r>
              <a:rPr lang="en-US" dirty="0" smtClean="0"/>
              <a:t>Identify sensitivity of management performance to system drivers and key uncertainty</a:t>
            </a:r>
          </a:p>
          <a:p>
            <a:r>
              <a:rPr lang="en-US" dirty="0" smtClean="0"/>
              <a:t>Incorporate uncertainty</a:t>
            </a:r>
          </a:p>
          <a:p>
            <a:r>
              <a:rPr lang="en-US" dirty="0" smtClean="0"/>
              <a:t>Pathway for formal decision analysis</a:t>
            </a:r>
          </a:p>
          <a:p>
            <a:r>
              <a:rPr lang="en-US" dirty="0" smtClean="0"/>
              <a:t>Simulation cheap, Experimentation expensive</a:t>
            </a:r>
          </a:p>
          <a:p>
            <a:r>
              <a:rPr lang="en-US" dirty="0" smtClean="0"/>
              <a:t>Play out ‘what if’ scenarios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436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946"/>
            <a:ext cx="8229600" cy="676014"/>
          </a:xfrm>
        </p:spPr>
        <p:txBody>
          <a:bodyPr>
            <a:normAutofit/>
          </a:bodyPr>
          <a:lstStyle/>
          <a:p>
            <a:r>
              <a:rPr lang="en-US" dirty="0" smtClean="0"/>
              <a:t>A brief history….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9745"/>
            <a:ext cx="8229600" cy="578115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First examples: Pacific Halibut (Southward </a:t>
            </a:r>
            <a:r>
              <a:rPr lang="en-US" dirty="0" smtClean="0"/>
              <a:t>1968, </a:t>
            </a:r>
            <a:r>
              <a:rPr lang="en-US" dirty="0" err="1" smtClean="0"/>
              <a:t>Hilborn</a:t>
            </a:r>
            <a:r>
              <a:rPr lang="en-US" dirty="0" smtClean="0"/>
              <a:t> 1979)</a:t>
            </a:r>
            <a:endParaRPr lang="en-US" dirty="0" smtClean="0"/>
          </a:p>
          <a:p>
            <a:r>
              <a:rPr lang="en-US" dirty="0" smtClean="0"/>
              <a:t>International Whaling Commission: Evaluating the Revised Management Procedure (RMP) (e.g. Donovan 1989, Kirkwood 1997)</a:t>
            </a:r>
          </a:p>
          <a:p>
            <a:pPr lvl="1"/>
            <a:r>
              <a:rPr lang="en-US" dirty="0" smtClean="0"/>
              <a:t>Robustness to many plausible system dynamics</a:t>
            </a:r>
          </a:p>
          <a:p>
            <a:r>
              <a:rPr lang="en-US" dirty="0" smtClean="0"/>
              <a:t>South African fisheries (Management Procedure approach)</a:t>
            </a:r>
          </a:p>
          <a:p>
            <a:pPr lvl="1">
              <a:buNone/>
            </a:pPr>
            <a:r>
              <a:rPr lang="en-US" dirty="0" smtClean="0"/>
              <a:t>(e.g. Butterworth et al. 1999)</a:t>
            </a:r>
          </a:p>
          <a:p>
            <a:pPr lvl="1"/>
            <a:r>
              <a:rPr lang="en-US" dirty="0" smtClean="0"/>
              <a:t>Single-species fisheries, technical interactions</a:t>
            </a:r>
          </a:p>
          <a:p>
            <a:pPr lvl="1"/>
            <a:r>
              <a:rPr lang="en-US" dirty="0" smtClean="0"/>
              <a:t>Expanded to NZ fisheries, Australian fisheries, and large </a:t>
            </a:r>
            <a:r>
              <a:rPr lang="en-US" dirty="0" err="1" smtClean="0"/>
              <a:t>pelagics</a:t>
            </a:r>
            <a:r>
              <a:rPr lang="en-US" dirty="0" smtClean="0"/>
              <a:t> (SBT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Empirical and Model-based Harvest control rules</a:t>
            </a:r>
            <a:endParaRPr lang="en-US" dirty="0" smtClean="0"/>
          </a:p>
          <a:p>
            <a:r>
              <a:rPr lang="en-US" dirty="0" smtClean="0"/>
              <a:t>Multiple Use Management (Australia, Sainsbury et al. 2000)</a:t>
            </a:r>
          </a:p>
          <a:p>
            <a:pPr lvl="1"/>
            <a:r>
              <a:rPr lang="en-US" dirty="0" smtClean="0"/>
              <a:t>Coral Reef, habitat, communities (i.e. not fishing focused)</a:t>
            </a:r>
          </a:p>
          <a:p>
            <a:r>
              <a:rPr lang="en-US" dirty="0" smtClean="0"/>
              <a:t>Multi-stock fisheries, economics (Great Barrier Reef, e.g. </a:t>
            </a:r>
            <a:r>
              <a:rPr lang="en-US" dirty="0" err="1" smtClean="0"/>
              <a:t>Mapstone</a:t>
            </a:r>
            <a:r>
              <a:rPr lang="en-US" dirty="0" smtClean="0"/>
              <a:t> 2008)</a:t>
            </a:r>
          </a:p>
          <a:p>
            <a:r>
              <a:rPr lang="en-US" dirty="0" smtClean="0"/>
              <a:t>Single-species dynamics: multiple </a:t>
            </a:r>
            <a:r>
              <a:rPr lang="en-US" dirty="0" smtClean="0"/>
              <a:t>population </a:t>
            </a:r>
            <a:r>
              <a:rPr lang="en-US" dirty="0" smtClean="0"/>
              <a:t>drivers</a:t>
            </a:r>
          </a:p>
          <a:p>
            <a:pPr lvl="1"/>
            <a:r>
              <a:rPr lang="en-US" dirty="0" smtClean="0"/>
              <a:t>e.g. Walleye Pollock, effects of climate &amp; predation (</a:t>
            </a:r>
            <a:r>
              <a:rPr lang="en-US" dirty="0" err="1" smtClean="0"/>
              <a:t>A’mar</a:t>
            </a:r>
            <a:r>
              <a:rPr lang="en-US" dirty="0" smtClean="0"/>
              <a:t> et al. 2009)</a:t>
            </a:r>
            <a:endParaRPr lang="en-US" dirty="0"/>
          </a:p>
          <a:p>
            <a:r>
              <a:rPr lang="en-US" dirty="0" smtClean="0"/>
              <a:t>Multiple </a:t>
            </a:r>
            <a:r>
              <a:rPr lang="en-US" dirty="0" smtClean="0"/>
              <a:t>species, Technical Interactions, </a:t>
            </a:r>
            <a:r>
              <a:rPr lang="en-US" dirty="0" err="1" smtClean="0"/>
              <a:t>Bioeconomics</a:t>
            </a:r>
            <a:r>
              <a:rPr lang="en-US" dirty="0" smtClean="0"/>
              <a:t> (Northern Prawn </a:t>
            </a:r>
            <a:r>
              <a:rPr lang="en-US" dirty="0" smtClean="0"/>
              <a:t>Australia, </a:t>
            </a:r>
            <a:r>
              <a:rPr lang="en-US" dirty="0" err="1" smtClean="0"/>
              <a:t>Dichmont</a:t>
            </a:r>
            <a:r>
              <a:rPr lang="en-US" dirty="0" smtClean="0"/>
              <a:t> et al.)</a:t>
            </a:r>
            <a:endParaRPr lang="en-US" dirty="0" smtClean="0"/>
          </a:p>
          <a:p>
            <a:r>
              <a:rPr lang="en-US" dirty="0" smtClean="0"/>
              <a:t>EBFM (Southeast Australia)  (Fulton et al. 2014</a:t>
            </a:r>
            <a:r>
              <a:rPr lang="en-US" dirty="0" smtClean="0"/>
              <a:t>)</a:t>
            </a:r>
          </a:p>
          <a:p>
            <a:r>
              <a:rPr lang="en-US" dirty="0" smtClean="0"/>
              <a:t>Data-poor harvest control rules (Wetzel, </a:t>
            </a:r>
            <a:r>
              <a:rPr lang="en-US" dirty="0" err="1" smtClean="0"/>
              <a:t>Carruthers</a:t>
            </a:r>
            <a:r>
              <a:rPr lang="en-US" dirty="0" smtClean="0"/>
              <a:t> et al. 2014)</a:t>
            </a:r>
            <a:endParaRPr lang="en-US" dirty="0" smtClean="0"/>
          </a:p>
          <a:p>
            <a:r>
              <a:rPr lang="en-US" dirty="0" smtClean="0"/>
              <a:t>Terrestrial conservation (</a:t>
            </a:r>
            <a:r>
              <a:rPr lang="en-US" dirty="0" err="1" smtClean="0"/>
              <a:t>Bunnefeld</a:t>
            </a:r>
            <a:r>
              <a:rPr lang="en-US" dirty="0" smtClean="0"/>
              <a:t> et al. 2011)</a:t>
            </a:r>
          </a:p>
        </p:txBody>
      </p:sp>
    </p:spTree>
    <p:extLst>
      <p:ext uri="{BB962C8B-B14F-4D97-AF65-F5344CB8AC3E}">
        <p14:creationId xmlns:p14="http://schemas.microsoft.com/office/powerpoint/2010/main" val="3393864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1-24 at 10.59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6" y="4831826"/>
            <a:ext cx="5914905" cy="1858694"/>
          </a:xfrm>
          <a:prstGeom prst="rect">
            <a:avLst/>
          </a:prstGeom>
        </p:spPr>
      </p:pic>
      <p:pic>
        <p:nvPicPr>
          <p:cNvPr id="5" name="Picture 4" descr="Screen Shot 2015-11-24 at 11.01.0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640" y="3877101"/>
            <a:ext cx="5101513" cy="1548045"/>
          </a:xfrm>
          <a:prstGeom prst="rect">
            <a:avLst/>
          </a:prstGeom>
        </p:spPr>
      </p:pic>
      <p:pic>
        <p:nvPicPr>
          <p:cNvPr id="9" name="Picture 8" descr="Screen Shot 2015-11-24 at 11.11.16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322260" cy="1748924"/>
          </a:xfrm>
          <a:prstGeom prst="rect">
            <a:avLst/>
          </a:prstGeom>
        </p:spPr>
      </p:pic>
      <p:pic>
        <p:nvPicPr>
          <p:cNvPr id="6" name="Picture 5" descr="Screen Shot 2015-11-24 at 11.01.29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882" y="1109019"/>
            <a:ext cx="5233118" cy="1692861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27044" y="3663081"/>
            <a:ext cx="5711126" cy="1987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5736" y="2604213"/>
            <a:ext cx="4477838" cy="127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989873" y="5483176"/>
            <a:ext cx="4358335" cy="1374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Screen Shot 2015-11-30 at 11.25.02 A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574" y="2579541"/>
            <a:ext cx="5135432" cy="216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43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of MSE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Develop specific </a:t>
            </a:r>
            <a:r>
              <a:rPr lang="en-US" dirty="0"/>
              <a:t>and operational management  </a:t>
            </a:r>
            <a:r>
              <a:rPr lang="en-US" dirty="0" smtClean="0"/>
              <a:t>strategy </a:t>
            </a:r>
            <a:r>
              <a:rPr lang="en-US" dirty="0"/>
              <a:t>for a particular </a:t>
            </a:r>
            <a:r>
              <a:rPr lang="en-US" dirty="0" smtClean="0"/>
              <a:t>fishery.</a:t>
            </a:r>
            <a:endParaRPr lang="en-US" dirty="0"/>
          </a:p>
          <a:p>
            <a:r>
              <a:rPr lang="en-US" dirty="0" smtClean="0"/>
              <a:t>Evaluation </a:t>
            </a:r>
            <a:r>
              <a:rPr lang="en-US" dirty="0"/>
              <a:t>of generic management </a:t>
            </a:r>
            <a:r>
              <a:rPr lang="en-US" dirty="0" smtClean="0"/>
              <a:t>strategies.</a:t>
            </a:r>
            <a:endParaRPr lang="en-US" dirty="0"/>
          </a:p>
          <a:p>
            <a:r>
              <a:rPr lang="en-US" dirty="0" smtClean="0"/>
              <a:t>Identification </a:t>
            </a:r>
            <a:r>
              <a:rPr lang="en-US" dirty="0"/>
              <a:t>of management strategies that will not work and </a:t>
            </a:r>
            <a:r>
              <a:rPr lang="en-US" dirty="0" smtClean="0"/>
              <a:t>should be </a:t>
            </a:r>
            <a:r>
              <a:rPr lang="en-US" dirty="0"/>
              <a:t>eliminated from further </a:t>
            </a:r>
            <a:r>
              <a:rPr lang="en-US" dirty="0" smtClean="0"/>
              <a:t>consideration.</a:t>
            </a:r>
            <a:endParaRPr lang="en-US" dirty="0"/>
          </a:p>
          <a:p>
            <a:r>
              <a:rPr lang="en-US" dirty="0" smtClean="0"/>
              <a:t>Quantify </a:t>
            </a:r>
            <a:r>
              <a:rPr lang="en-US" dirty="0"/>
              <a:t>the ‘realizable’ performance which can </a:t>
            </a:r>
            <a:r>
              <a:rPr lang="en-US" dirty="0" smtClean="0"/>
              <a:t>be achieved </a:t>
            </a:r>
            <a:r>
              <a:rPr lang="en-US" dirty="0"/>
              <a:t>given the quality of the data available and </a:t>
            </a:r>
            <a:r>
              <a:rPr lang="en-US" dirty="0" smtClean="0"/>
              <a:t>the </a:t>
            </a:r>
            <a:r>
              <a:rPr lang="en-US" dirty="0"/>
              <a:t>types of uncertainties which are inherent in the system </a:t>
            </a:r>
            <a:r>
              <a:rPr lang="en-US" dirty="0" smtClean="0"/>
              <a:t>being managed.</a:t>
            </a:r>
            <a:endParaRPr lang="en-US" dirty="0"/>
          </a:p>
          <a:p>
            <a:r>
              <a:rPr lang="en-US" dirty="0" smtClean="0"/>
              <a:t>Evaluation </a:t>
            </a:r>
            <a:r>
              <a:rPr lang="en-US" dirty="0"/>
              <a:t>of the benefits of additional data collection.</a:t>
            </a:r>
          </a:p>
        </p:txBody>
      </p:sp>
    </p:spTree>
    <p:extLst>
      <p:ext uri="{BB962C8B-B14F-4D97-AF65-F5344CB8AC3E}">
        <p14:creationId xmlns:p14="http://schemas.microsoft.com/office/powerpoint/2010/main" val="3480809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4823"/>
            <a:ext cx="8229600" cy="688359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MSE to flesh out </a:t>
            </a:r>
            <a:r>
              <a:rPr lang="en-US" dirty="0" smtClean="0"/>
              <a:t>viable management operational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9583"/>
            <a:ext cx="8229600" cy="5588417"/>
          </a:xfrm>
        </p:spPr>
        <p:txBody>
          <a:bodyPr/>
          <a:lstStyle/>
          <a:p>
            <a:r>
              <a:rPr lang="en-US" dirty="0"/>
              <a:t>To examine </a:t>
            </a:r>
            <a:r>
              <a:rPr lang="en-US" dirty="0" smtClean="0"/>
              <a:t>tradeoffs </a:t>
            </a:r>
            <a:r>
              <a:rPr lang="en-US" dirty="0"/>
              <a:t>in performance of alternative management strategies across a range of management </a:t>
            </a:r>
            <a:r>
              <a:rPr lang="en-US" dirty="0" smtClean="0"/>
              <a:t>objectives.</a:t>
            </a:r>
            <a:endParaRPr lang="en-US" dirty="0"/>
          </a:p>
          <a:p>
            <a:r>
              <a:rPr lang="en-US" dirty="0"/>
              <a:t>Not to find “optimal” </a:t>
            </a:r>
            <a:r>
              <a:rPr lang="en-US" dirty="0" smtClean="0"/>
              <a:t>solution.</a:t>
            </a:r>
            <a:endParaRPr lang="en-US" dirty="0"/>
          </a:p>
          <a:p>
            <a:r>
              <a:rPr lang="en-US" dirty="0"/>
              <a:t>To help decision makers, not prescribe </a:t>
            </a:r>
            <a:r>
              <a:rPr lang="en-US" dirty="0" smtClean="0"/>
              <a:t>outcomes.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incorporate wide range of objectives (including ecological and economic</a:t>
            </a:r>
            <a:r>
              <a:rPr lang="en-US" dirty="0" smtClean="0"/>
              <a:t>).</a:t>
            </a:r>
            <a:endParaRPr lang="en-US" dirty="0"/>
          </a:p>
        </p:txBody>
      </p:sp>
      <p:pic>
        <p:nvPicPr>
          <p:cNvPr id="4" name="Picture 5" descr="MCj0383600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623" y="4267200"/>
            <a:ext cx="965200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1984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 dirty="0" smtClean="0"/>
              <a:t>The Operating Model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AU" altLang="en-US" sz="2800" dirty="0" smtClean="0"/>
              <a:t>Includes the biology of the system, the fishery, and how any data are generated.</a:t>
            </a:r>
          </a:p>
          <a:p>
            <a:pPr eaLnBrk="1" hangingPunct="1"/>
            <a:r>
              <a:rPr lang="en-AU" altLang="en-US" sz="2800" dirty="0" smtClean="0"/>
              <a:t>Represents the “real world” for the analyses</a:t>
            </a:r>
          </a:p>
          <a:p>
            <a:pPr lvl="1" eaLnBrk="1" hangingPunct="1"/>
            <a:r>
              <a:rPr lang="en-AU" altLang="en-US" sz="2400" dirty="0" smtClean="0"/>
              <a:t>Several operating models need to be considered: each is an alternative state of nature.</a:t>
            </a:r>
          </a:p>
          <a:p>
            <a:pPr lvl="1" eaLnBrk="1" hangingPunct="1"/>
            <a:r>
              <a:rPr lang="en-AU" altLang="en-US" sz="2400" dirty="0" smtClean="0"/>
              <a:t>Several types of uncertainties (model, process, estimation, etc.) can be represented. </a:t>
            </a:r>
          </a:p>
        </p:txBody>
      </p:sp>
    </p:spTree>
    <p:extLst>
      <p:ext uri="{BB962C8B-B14F-4D97-AF65-F5344CB8AC3E}">
        <p14:creationId xmlns:p14="http://schemas.microsoft.com/office/powerpoint/2010/main" val="2034165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11-30 at 11.34.4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29" y="1068754"/>
            <a:ext cx="8038068" cy="546017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Uncertainties in MSE (operating model)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4822" y="6516580"/>
            <a:ext cx="445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Punt et al. 2015. Fish &amp; Fisheries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38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Management Strategy Evaluation</a:t>
            </a:r>
            <a:endParaRPr lang="en-US" dirty="0"/>
          </a:p>
          <a:p>
            <a:r>
              <a:rPr lang="en-US" dirty="0" smtClean="0"/>
              <a:t>Application to </a:t>
            </a:r>
            <a:r>
              <a:rPr lang="en-US" i="1" dirty="0" err="1" smtClean="0"/>
              <a:t>Sebastes</a:t>
            </a:r>
            <a:r>
              <a:rPr lang="en-US" i="1" dirty="0" smtClean="0"/>
              <a:t> </a:t>
            </a:r>
            <a:r>
              <a:rPr lang="en-US" i="1" dirty="0" err="1" smtClean="0"/>
              <a:t>electronicus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Lab exercise</a:t>
            </a:r>
          </a:p>
          <a:p>
            <a:r>
              <a:rPr lang="en-US" dirty="0" smtClean="0"/>
              <a:t>Testing the performance of an empirical data-poor harvest control rule.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1" y="2611645"/>
            <a:ext cx="8695608" cy="178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94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Conditioning Operating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Two general approaches:</a:t>
            </a:r>
          </a:p>
          <a:p>
            <a:r>
              <a:rPr lang="en-US" dirty="0" smtClean="0"/>
              <a:t>Fit operating model(s) to available data for a particular stock, obtain estimates of uncertainty for parameters (e.g. through samples from the posterior distribution</a:t>
            </a:r>
            <a:r>
              <a:rPr lang="en-US" dirty="0" smtClean="0"/>
              <a:t>).</a:t>
            </a:r>
            <a:endParaRPr lang="en-US" dirty="0" smtClean="0"/>
          </a:p>
          <a:p>
            <a:pPr lvl="1"/>
            <a:r>
              <a:rPr lang="en-US" dirty="0" smtClean="0"/>
              <a:t>Analyses are tailored to stock of </a:t>
            </a:r>
            <a:r>
              <a:rPr lang="en-US" dirty="0" smtClean="0"/>
              <a:t>interest.</a:t>
            </a:r>
            <a:endParaRPr lang="en-US" dirty="0" smtClean="0"/>
          </a:p>
          <a:p>
            <a:pPr lvl="1"/>
            <a:r>
              <a:rPr lang="en-US" dirty="0" smtClean="0"/>
              <a:t>Magnitudes of uncertainty are ‘realistic</a:t>
            </a:r>
            <a:r>
              <a:rPr lang="en-US" dirty="0" smtClean="0"/>
              <a:t>’.</a:t>
            </a:r>
            <a:endParaRPr lang="en-US" dirty="0" smtClean="0"/>
          </a:p>
          <a:p>
            <a:r>
              <a:rPr lang="en-US" dirty="0" smtClean="0"/>
              <a:t>Create </a:t>
            </a:r>
            <a:r>
              <a:rPr lang="en-US" dirty="0" smtClean="0"/>
              <a:t>generic operating </a:t>
            </a:r>
            <a:r>
              <a:rPr lang="en-US" dirty="0" smtClean="0"/>
              <a:t>models that have characteristics of dynamics for stocks of </a:t>
            </a:r>
            <a:r>
              <a:rPr lang="en-US" dirty="0" smtClean="0"/>
              <a:t>interest.</a:t>
            </a:r>
            <a:endParaRPr lang="en-US" dirty="0" smtClean="0"/>
          </a:p>
          <a:p>
            <a:pPr lvl="1"/>
            <a:r>
              <a:rPr lang="en-US" dirty="0" smtClean="0"/>
              <a:t>Larger range of </a:t>
            </a:r>
            <a:r>
              <a:rPr lang="en-US" dirty="0" smtClean="0"/>
              <a:t>scenarios.</a:t>
            </a:r>
            <a:endParaRPr lang="en-US" dirty="0" smtClean="0"/>
          </a:p>
          <a:p>
            <a:pPr lvl="1"/>
            <a:r>
              <a:rPr lang="en-US" dirty="0" smtClean="0"/>
              <a:t>Perhaps make inference about general performance of procedures, not tailored to specific </a:t>
            </a:r>
            <a:r>
              <a:rPr lang="en-US" dirty="0" smtClean="0"/>
              <a:t>fisheries.</a:t>
            </a:r>
            <a:endParaRPr lang="en-US" dirty="0" smtClean="0"/>
          </a:p>
          <a:p>
            <a:pPr lvl="1"/>
            <a:r>
              <a:rPr lang="en-US" dirty="0" smtClean="0"/>
              <a:t>Might have to do more analyses to cover range of possible </a:t>
            </a:r>
            <a:r>
              <a:rPr lang="en-US" dirty="0" smtClean="0"/>
              <a:t>uncertainties.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166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Management strategy includes specification of the data available to the assessment procedure and the harvest control rule.</a:t>
            </a:r>
          </a:p>
          <a:p>
            <a:r>
              <a:rPr lang="en-US" dirty="0" smtClean="0"/>
              <a:t>These data should be generated by the operating model, but be plausible data that are or could be available in the real world.</a:t>
            </a:r>
          </a:p>
          <a:p>
            <a:r>
              <a:rPr lang="en-US" dirty="0" smtClean="0"/>
              <a:t>The operating model should strive to make these data as ‘realistic’ as possible</a:t>
            </a:r>
          </a:p>
          <a:p>
            <a:pPr lvl="1"/>
            <a:r>
              <a:rPr lang="en-US" dirty="0" smtClean="0"/>
              <a:t>e.g. include autocorrelation, bias, imprecision,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419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 procedures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These may range from </a:t>
            </a:r>
            <a:r>
              <a:rPr lang="en-US" dirty="0" smtClean="0"/>
              <a:t>simple to </a:t>
            </a:r>
            <a:r>
              <a:rPr lang="en-US" dirty="0" smtClean="0"/>
              <a:t>complex.</a:t>
            </a:r>
          </a:p>
          <a:p>
            <a:r>
              <a:rPr lang="en-US" dirty="0" smtClean="0"/>
              <a:t>Simpler procedures may be indistinguishable from the harvest control rule.</a:t>
            </a:r>
            <a:endParaRPr lang="en-US" dirty="0" smtClean="0"/>
          </a:p>
          <a:p>
            <a:r>
              <a:rPr lang="en-US" dirty="0" smtClean="0"/>
              <a:t>Can reflect actual assessments conducted. </a:t>
            </a:r>
          </a:p>
          <a:p>
            <a:pPr lvl="1"/>
            <a:r>
              <a:rPr lang="en-US" dirty="0" smtClean="0"/>
              <a:t>e</a:t>
            </a:r>
            <a:r>
              <a:rPr lang="en-US" dirty="0" smtClean="0"/>
              <a:t>.g</a:t>
            </a:r>
            <a:r>
              <a:rPr lang="en-US" dirty="0" smtClean="0"/>
              <a:t>. embed your statistical catch at age model in the estimation procedure.</a:t>
            </a:r>
          </a:p>
          <a:p>
            <a:r>
              <a:rPr lang="en-US" dirty="0" smtClean="0"/>
              <a:t>Alternative is to make the assessment procedure very simple, and calibrate </a:t>
            </a:r>
            <a:r>
              <a:rPr lang="en-US" dirty="0" smtClean="0"/>
              <a:t>the </a:t>
            </a:r>
            <a:r>
              <a:rPr lang="en-US" dirty="0" smtClean="0"/>
              <a:t>performance of the management </a:t>
            </a:r>
            <a:r>
              <a:rPr lang="en-US" dirty="0" smtClean="0"/>
              <a:t>procedure through testing.</a:t>
            </a:r>
          </a:p>
          <a:p>
            <a:pPr lvl="1"/>
            <a:r>
              <a:rPr lang="en-US" dirty="0" smtClean="0"/>
              <a:t>e.g. trend in mean catch rate, mean weight, etc. </a:t>
            </a:r>
            <a:endParaRPr lang="en-US" dirty="0" smtClean="0"/>
          </a:p>
          <a:p>
            <a:pPr lvl="1"/>
            <a:r>
              <a:rPr lang="en-US" dirty="0" smtClean="0"/>
              <a:t>Some consider this the </a:t>
            </a:r>
            <a:r>
              <a:rPr lang="en-US" dirty="0" smtClean="0"/>
              <a:t>goal </a:t>
            </a:r>
            <a:r>
              <a:rPr lang="en-US" dirty="0" smtClean="0"/>
              <a:t>for</a:t>
            </a:r>
            <a:r>
              <a:rPr lang="en-US" dirty="0" smtClean="0"/>
              <a:t> these </a:t>
            </a:r>
            <a:r>
              <a:rPr lang="en-US" dirty="0" smtClean="0"/>
              <a:t>analyses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121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Harvest Control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Translate the results of the assessment procedure into scientific advice that can be used for management.</a:t>
            </a:r>
          </a:p>
          <a:p>
            <a:r>
              <a:rPr lang="en-US" dirty="0" smtClean="0"/>
              <a:t>e.g. turn estimate of stock status into catch advice for next year. </a:t>
            </a:r>
          </a:p>
          <a:p>
            <a:r>
              <a:rPr lang="en-US" dirty="0" smtClean="0"/>
              <a:t>Many (many) types of harvest control rules have been tested using MSE, ranging from those based on model estimated quantities, to simple empirical procedures.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40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515852" cy="688359"/>
          </a:xfrm>
        </p:spPr>
        <p:txBody>
          <a:bodyPr>
            <a:normAutofit/>
          </a:bodyPr>
          <a:lstStyle/>
          <a:p>
            <a:r>
              <a:rPr lang="en-US" dirty="0" smtClean="0"/>
              <a:t>Model-based Harvest Control Rules in SESSF</a:t>
            </a:r>
            <a:endParaRPr lang="en-US" dirty="0"/>
          </a:p>
        </p:txBody>
      </p:sp>
      <p:pic>
        <p:nvPicPr>
          <p:cNvPr id="4" name="Picture 3" descr="Screen Shot 2015-12-01 at 8.13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842151"/>
            <a:ext cx="6141199" cy="58811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44886" y="6538674"/>
            <a:ext cx="267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Smith et al. 2014. ICES JMS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59845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2-01 at 8.09.2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24" y="776585"/>
            <a:ext cx="6414473" cy="606746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Empirical Harvest Control Rule using CPUE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49644" y="6502625"/>
            <a:ext cx="2637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Little et al.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786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85277"/>
            <a:ext cx="9515475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6225" y="5062598"/>
            <a:ext cx="859155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799" y="216532"/>
            <a:ext cx="9210676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1963" y="2857500"/>
            <a:ext cx="822007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76600" y="3209925"/>
            <a:ext cx="25908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52329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(the ‘evaluation’ part)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These should relate to tactical and strategic management objectives.</a:t>
            </a:r>
          </a:p>
          <a:p>
            <a:r>
              <a:rPr lang="en-US" dirty="0" smtClean="0"/>
              <a:t>Can relate to ‘true’ or ‘perceived’ state of system (e.g. operating model </a:t>
            </a:r>
            <a:r>
              <a:rPr lang="en-US" dirty="0" err="1" smtClean="0"/>
              <a:t>vs</a:t>
            </a:r>
            <a:r>
              <a:rPr lang="en-US" dirty="0" smtClean="0"/>
              <a:t> assessment model)</a:t>
            </a:r>
          </a:p>
          <a:p>
            <a:r>
              <a:rPr lang="en-US" dirty="0" smtClean="0"/>
              <a:t>Various objectives may prescribe complexity of operating model (need to include habitat effects, wages and employment, etc.)</a:t>
            </a:r>
          </a:p>
          <a:p>
            <a:r>
              <a:rPr lang="en-US" dirty="0" smtClean="0"/>
              <a:t>At a minimum, performance measures should include:</a:t>
            </a:r>
          </a:p>
          <a:p>
            <a:pPr lvl="1"/>
            <a:r>
              <a:rPr lang="en-US" dirty="0" smtClean="0"/>
              <a:t>Yield based metrics  (e.g. average annual catch)</a:t>
            </a:r>
          </a:p>
          <a:p>
            <a:pPr lvl="1"/>
            <a:r>
              <a:rPr lang="en-US" dirty="0" smtClean="0"/>
              <a:t>Stock Biomass metrics (e.g. distribution for B/BMSY, P(B&gt;BLIM), etc.)</a:t>
            </a:r>
          </a:p>
          <a:p>
            <a:pPr lvl="1"/>
            <a:r>
              <a:rPr lang="en-US" dirty="0" smtClean="0"/>
              <a:t>Inter-annual stability of catch advice (e.g. how often the control rule closes the fishery)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573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performance (worm plots)</a:t>
            </a:r>
            <a:endParaRPr lang="en-US" dirty="0"/>
          </a:p>
        </p:txBody>
      </p:sp>
      <p:pic>
        <p:nvPicPr>
          <p:cNvPr id="4" name="Picture 3" descr="Screen Shot 2015-12-01 at 8.37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254522"/>
            <a:ext cx="7874000" cy="485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75047" y="6488668"/>
            <a:ext cx="3268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Rademeyer</a:t>
            </a:r>
            <a:r>
              <a:rPr lang="en-US" dirty="0" smtClean="0"/>
              <a:t> et al. 2007 ICES JMS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741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Trade-offs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performance of management strategies against multiple objectives or system traits.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A, B, and D are management options that are optimal solutions for one objective given a value for the other.</a:t>
            </a:r>
          </a:p>
          <a:p>
            <a:r>
              <a:rPr lang="en-US" dirty="0" smtClean="0"/>
              <a:t>Management options in red are sub-optimal for both objectives.</a:t>
            </a:r>
          </a:p>
        </p:txBody>
      </p:sp>
      <p:pic>
        <p:nvPicPr>
          <p:cNvPr id="4" name="Picture 10" descr="Figure 1 of Carden articl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6" b="1459"/>
          <a:stretch/>
        </p:blipFill>
        <p:spPr bwMode="auto">
          <a:xfrm>
            <a:off x="2460401" y="1810288"/>
            <a:ext cx="4404522" cy="329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105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70555"/>
            <a:ext cx="8229600" cy="25697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Also:</a:t>
            </a:r>
          </a:p>
          <a:p>
            <a:r>
              <a:rPr lang="en-US" dirty="0"/>
              <a:t>Butterworth and Punt (1999)</a:t>
            </a:r>
          </a:p>
          <a:p>
            <a:r>
              <a:rPr lang="en-US" dirty="0" smtClean="0"/>
              <a:t>Smith et al. (1999)</a:t>
            </a:r>
          </a:p>
          <a:p>
            <a:r>
              <a:rPr lang="en-US" dirty="0" smtClean="0"/>
              <a:t>Sainsbury et al. (2000)</a:t>
            </a:r>
          </a:p>
          <a:p>
            <a:r>
              <a:rPr lang="en-US" dirty="0" smtClean="0"/>
              <a:t>Punt et al. (2015)</a:t>
            </a:r>
          </a:p>
        </p:txBody>
      </p:sp>
      <p:pic>
        <p:nvPicPr>
          <p:cNvPr id="5" name="Picture 4" descr="Screen Shot 2015-11-24 at 9.50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50" y="881284"/>
            <a:ext cx="8386942" cy="31387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3952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11-30 at 11.35.1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623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17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from down under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3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AU" dirty="0"/>
              <a:t>Southern and Eastern </a:t>
            </a:r>
            <a:r>
              <a:rPr lang="en-AU" dirty="0" err="1"/>
              <a:t>Scalefish</a:t>
            </a:r>
            <a:r>
              <a:rPr lang="en-AU" dirty="0"/>
              <a:t> &amp; </a:t>
            </a:r>
            <a:r>
              <a:rPr lang="en-AU" dirty="0" smtClean="0"/>
              <a:t>Shark Fishery</a:t>
            </a:r>
            <a:r>
              <a:rPr lang="en-AU" dirty="0"/>
              <a:t/>
            </a:r>
            <a:br>
              <a:rPr lang="en-AU" dirty="0"/>
            </a:br>
            <a:r>
              <a:rPr lang="en-AU" sz="2400" dirty="0">
                <a:latin typeface="Arial" charset="0"/>
              </a:rPr>
              <a:t> </a:t>
            </a:r>
            <a:r>
              <a:rPr lang="en-US" sz="2400" i="1" dirty="0">
                <a:solidFill>
                  <a:srgbClr val="004D66"/>
                </a:solidFill>
                <a:latin typeface="Arial" charset="0"/>
              </a:rPr>
              <a:t>~20,000 </a:t>
            </a:r>
            <a:r>
              <a:rPr lang="en-US" sz="2400" i="1" dirty="0" err="1">
                <a:solidFill>
                  <a:srgbClr val="004D66"/>
                </a:solidFill>
                <a:latin typeface="Arial" charset="0"/>
              </a:rPr>
              <a:t>tonnes</a:t>
            </a:r>
            <a:r>
              <a:rPr lang="en-US" sz="2400" i="1" dirty="0">
                <a:solidFill>
                  <a:srgbClr val="004D66"/>
                </a:solidFill>
                <a:latin typeface="Arial" charset="0"/>
              </a:rPr>
              <a:t> of fish annually, $95 million AUD</a:t>
            </a:r>
            <a:endParaRPr lang="en-AU" sz="2400" i="1" dirty="0">
              <a:solidFill>
                <a:srgbClr val="004D66"/>
              </a:solidFill>
              <a:latin typeface="Arial" charset="0"/>
            </a:endParaRPr>
          </a:p>
        </p:txBody>
      </p:sp>
      <p:pic>
        <p:nvPicPr>
          <p:cNvPr id="28676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4" r="9354"/>
          <a:stretch>
            <a:fillRect/>
          </a:stretch>
        </p:blipFill>
        <p:spPr>
          <a:noFill/>
        </p:spPr>
      </p:pic>
    </p:spTree>
    <p:extLst>
      <p:ext uri="{BB962C8B-B14F-4D97-AF65-F5344CB8AC3E}">
        <p14:creationId xmlns:p14="http://schemas.microsoft.com/office/powerpoint/2010/main" val="2372559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AU" sz="3000" dirty="0"/>
              <a:t>Southern and Eastern </a:t>
            </a:r>
            <a:r>
              <a:rPr lang="en-AU" sz="3000" dirty="0" err="1"/>
              <a:t>Scalefish</a:t>
            </a:r>
            <a:r>
              <a:rPr lang="en-AU" sz="3000" dirty="0"/>
              <a:t> and Shark Fishery </a:t>
            </a:r>
            <a:endParaRPr lang="en-US" sz="3000" dirty="0"/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8199" y="1385888"/>
            <a:ext cx="4250339" cy="4922837"/>
          </a:xfrm>
        </p:spPr>
        <p:txBody>
          <a:bodyPr>
            <a:normAutofit fontScale="77500" lnSpcReduction="20000"/>
          </a:bodyPr>
          <a:lstStyle/>
          <a:p>
            <a:pPr marL="342900" indent="-342900" eaLnBrk="1" hangingPunct="1"/>
            <a:r>
              <a:rPr lang="en-AU" dirty="0">
                <a:latin typeface="Arial" charset="0"/>
              </a:rPr>
              <a:t>Catches over 80 species of commercial value and is the main provider of fresh fish to the Sydney and Melbourne markets. </a:t>
            </a:r>
          </a:p>
          <a:p>
            <a:pPr marL="342900" indent="-342900" eaLnBrk="1" hangingPunct="1"/>
            <a:endParaRPr lang="en-AU" dirty="0">
              <a:latin typeface="Arial" charset="0"/>
            </a:endParaRPr>
          </a:p>
          <a:p>
            <a:pPr marL="342900" indent="-342900" eaLnBrk="1" hangingPunct="1"/>
            <a:r>
              <a:rPr lang="en-AU" dirty="0">
                <a:latin typeface="Arial" charset="0"/>
              </a:rPr>
              <a:t>Precursors of this fishery have been operating for more than 85 years. Catches are taken from both inshore and offshore waters, as well as offshore seamounts.</a:t>
            </a:r>
          </a:p>
          <a:p>
            <a:pPr marL="342900" indent="-342900" eaLnBrk="1" hangingPunct="1"/>
            <a:endParaRPr lang="en-AU" dirty="0">
              <a:latin typeface="Arial" charset="0"/>
            </a:endParaRPr>
          </a:p>
        </p:txBody>
      </p:sp>
      <p:pic>
        <p:nvPicPr>
          <p:cNvPr id="30725" name="Picture 5" descr="mixed_catc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138" y="1404938"/>
            <a:ext cx="3606800" cy="481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177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MSE in the SESSF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dirty="0" smtClean="0">
                <a:ea typeface="+mn-ea"/>
              </a:rPr>
              <a:t> MSE has been applied at system-wide level</a:t>
            </a:r>
          </a:p>
          <a:p>
            <a:pPr lvl="1">
              <a:defRPr/>
            </a:pPr>
            <a:r>
              <a:rPr lang="en-US" dirty="0" smtClean="0"/>
              <a:t>ATLANTIS</a:t>
            </a:r>
          </a:p>
          <a:p>
            <a:pPr lvl="2">
              <a:defRPr/>
            </a:pPr>
            <a:r>
              <a:rPr lang="en-US" dirty="0" smtClean="0"/>
              <a:t>Strategic purposes: quota controls, spatial management, capacity reduction</a:t>
            </a:r>
          </a:p>
          <a:p>
            <a:pPr>
              <a:defRPr/>
            </a:pPr>
            <a:endParaRPr lang="en-US" dirty="0" smtClean="0">
              <a:ea typeface="+mn-ea"/>
            </a:endParaRPr>
          </a:p>
          <a:p>
            <a:pPr>
              <a:defRPr/>
            </a:pPr>
            <a:r>
              <a:rPr lang="en-US" dirty="0" smtClean="0">
                <a:ea typeface="+mn-ea"/>
              </a:rPr>
              <a:t> Single-species level used to evaluate harvest </a:t>
            </a:r>
            <a:r>
              <a:rPr lang="en-US" dirty="0" smtClean="0">
                <a:ea typeface="+mn-ea"/>
              </a:rPr>
              <a:t>strategies</a:t>
            </a:r>
          </a:p>
          <a:p>
            <a:pPr lvl="1">
              <a:defRPr/>
            </a:pPr>
            <a:r>
              <a:rPr lang="en-US" dirty="0" smtClean="0">
                <a:solidFill>
                  <a:srgbClr val="0099CC"/>
                </a:solidFill>
                <a:ea typeface="+mn-ea"/>
              </a:rPr>
              <a:t>Operating models are parameterized </a:t>
            </a:r>
            <a:r>
              <a:rPr lang="en-US" dirty="0" smtClean="0">
                <a:solidFill>
                  <a:srgbClr val="0099CC"/>
                </a:solidFill>
                <a:ea typeface="+mn-ea"/>
              </a:rPr>
              <a:t>by using the biological parameters that are estimated (and assumed) in the base-case  assessment for a species</a:t>
            </a:r>
          </a:p>
          <a:p>
            <a:pPr marL="266700" indent="-266700" eaLnBrk="1" hangingPunct="1">
              <a:defRPr/>
            </a:pPr>
            <a:endParaRPr lang="en-US" dirty="0" smtClean="0">
              <a:solidFill>
                <a:srgbClr val="0099CC"/>
              </a:solidFill>
              <a:ea typeface="+mn-ea"/>
            </a:endParaRPr>
          </a:p>
          <a:p>
            <a:pPr>
              <a:defRPr/>
            </a:pPr>
            <a:r>
              <a:rPr lang="en-US" dirty="0" smtClean="0">
                <a:ea typeface="+mn-ea"/>
              </a:rPr>
              <a:t>Assessment </a:t>
            </a:r>
            <a:r>
              <a:rPr lang="en-US" dirty="0" smtClean="0">
                <a:ea typeface="+mn-ea"/>
              </a:rPr>
              <a:t>models are those actually used for </a:t>
            </a:r>
            <a:r>
              <a:rPr lang="en-US" dirty="0" smtClean="0">
                <a:ea typeface="+mn-ea"/>
              </a:rPr>
              <a:t>determining catch </a:t>
            </a:r>
            <a:r>
              <a:rPr lang="en-US" dirty="0" smtClean="0">
                <a:ea typeface="+mn-ea"/>
              </a:rPr>
              <a:t>levels.</a:t>
            </a:r>
          </a:p>
        </p:txBody>
      </p:sp>
    </p:spTree>
    <p:extLst>
      <p:ext uri="{BB962C8B-B14F-4D97-AF65-F5344CB8AC3E}">
        <p14:creationId xmlns:p14="http://schemas.microsoft.com/office/powerpoint/2010/main" val="1036758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2400" dirty="0"/>
              <a:t>Evaluate current SESSF harvest strategies against the </a:t>
            </a:r>
            <a:r>
              <a:rPr lang="en-US" sz="2400" dirty="0" smtClean="0"/>
              <a:t>HSP: </a:t>
            </a:r>
            <a:r>
              <a:rPr lang="en-US" sz="2400" dirty="0"/>
              <a:t>all Tiers</a:t>
            </a:r>
          </a:p>
        </p:txBody>
      </p:sp>
      <p:pic>
        <p:nvPicPr>
          <p:cNvPr id="44037" name="Picture 7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4" b="520"/>
          <a:stretch/>
        </p:blipFill>
        <p:spPr>
          <a:xfrm>
            <a:off x="3527296" y="1158411"/>
            <a:ext cx="5529486" cy="5512917"/>
          </a:xfrm>
          <a:noFill/>
        </p:spPr>
      </p:pic>
      <p:sp>
        <p:nvSpPr>
          <p:cNvPr id="44036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032801"/>
            <a:ext cx="3795713" cy="5241000"/>
          </a:xfrm>
        </p:spPr>
        <p:txBody>
          <a:bodyPr>
            <a:normAutofit lnSpcReduction="10000"/>
          </a:bodyPr>
          <a:lstStyle/>
          <a:p>
            <a:pPr marL="269875" indent="-269875" eaLnBrk="1" hangingPunct="1">
              <a:buFontTx/>
              <a:buNone/>
            </a:pPr>
            <a:r>
              <a:rPr lang="en-US" sz="1800" dirty="0">
                <a:solidFill>
                  <a:schemeClr val="tx2"/>
                </a:solidFill>
                <a:latin typeface="Arial" charset="0"/>
              </a:rPr>
              <a:t>Results for </a:t>
            </a:r>
            <a:r>
              <a:rPr lang="en-US" sz="1800" dirty="0" smtClean="0">
                <a:solidFill>
                  <a:schemeClr val="tx2"/>
                </a:solidFill>
                <a:latin typeface="Arial" charset="0"/>
              </a:rPr>
              <a:t>flathead</a:t>
            </a:r>
          </a:p>
          <a:p>
            <a:pPr marL="269875" indent="-269875" eaLnBrk="1" hangingPunct="1">
              <a:buFontTx/>
              <a:buNone/>
            </a:pPr>
            <a:r>
              <a:rPr lang="en-US" sz="1800" dirty="0" smtClean="0">
                <a:solidFill>
                  <a:schemeClr val="tx2"/>
                </a:solidFill>
                <a:latin typeface="Arial" charset="0"/>
              </a:rPr>
              <a:t>(</a:t>
            </a:r>
            <a:r>
              <a:rPr lang="en-US" sz="1800" dirty="0">
                <a:solidFill>
                  <a:schemeClr val="tx2"/>
                </a:solidFill>
                <a:latin typeface="Arial" charset="0"/>
              </a:rPr>
              <a:t>30 </a:t>
            </a:r>
            <a:r>
              <a:rPr lang="en-US" sz="1800" dirty="0" err="1">
                <a:solidFill>
                  <a:schemeClr val="tx2"/>
                </a:solidFill>
                <a:latin typeface="Arial" charset="0"/>
              </a:rPr>
              <a:t>yr</a:t>
            </a:r>
            <a:r>
              <a:rPr lang="en-US" sz="1800" dirty="0">
                <a:solidFill>
                  <a:schemeClr val="tx2"/>
                </a:solidFill>
                <a:latin typeface="Arial" charset="0"/>
              </a:rPr>
              <a:t> projection)</a:t>
            </a:r>
          </a:p>
          <a:p>
            <a:pPr marL="269875" indent="-269875" eaLnBrk="1" hangingPunct="1">
              <a:buFontTx/>
              <a:buNone/>
            </a:pPr>
            <a:endParaRPr lang="en-US" sz="1800" dirty="0">
              <a:solidFill>
                <a:schemeClr val="tx2"/>
              </a:solidFill>
              <a:latin typeface="Arial" charset="0"/>
            </a:endParaRPr>
          </a:p>
          <a:p>
            <a:pPr marL="269875" indent="-269875" eaLnBrk="1" hangingPunct="1"/>
            <a:r>
              <a:rPr lang="en-US" sz="1800" dirty="0">
                <a:solidFill>
                  <a:schemeClr val="tx2"/>
                </a:solidFill>
                <a:latin typeface="Arial" charset="0"/>
              </a:rPr>
              <a:t>All Tiers guide the stock close to the target, except for Tier 4 which will only work if the biomass in the reference period corresponds to the target biomass.</a:t>
            </a:r>
          </a:p>
          <a:p>
            <a:pPr marL="269875" indent="-269875" eaLnBrk="1" hangingPunct="1"/>
            <a:endParaRPr lang="en-US" sz="1800" dirty="0">
              <a:solidFill>
                <a:schemeClr val="tx2"/>
              </a:solidFill>
              <a:latin typeface="Arial" charset="0"/>
            </a:endParaRPr>
          </a:p>
          <a:p>
            <a:pPr marL="269875" indent="-269875" eaLnBrk="1" hangingPunct="1"/>
            <a:r>
              <a:rPr lang="en-US" sz="1800" dirty="0">
                <a:solidFill>
                  <a:schemeClr val="tx2"/>
                </a:solidFill>
                <a:latin typeface="Arial" charset="0"/>
              </a:rPr>
              <a:t>All Tiers lead to a median minimum depletion above the limit</a:t>
            </a:r>
          </a:p>
          <a:p>
            <a:pPr marL="269875" indent="-269875" eaLnBrk="1" hangingPunct="1"/>
            <a:endParaRPr lang="en-US" sz="1800" dirty="0">
              <a:solidFill>
                <a:schemeClr val="tx2"/>
              </a:solidFill>
              <a:latin typeface="Arial" charset="0"/>
            </a:endParaRPr>
          </a:p>
          <a:p>
            <a:pPr marL="269875" indent="-269875" eaLnBrk="1" hangingPunct="1"/>
            <a:r>
              <a:rPr lang="en-US" sz="1800" dirty="0">
                <a:solidFill>
                  <a:schemeClr val="tx2"/>
                </a:solidFill>
                <a:latin typeface="Arial" charset="0"/>
              </a:rPr>
              <a:t>P(below limit) is the proportion of times in the projection period that the biomass is below B</a:t>
            </a:r>
            <a:r>
              <a:rPr lang="en-US" sz="1800" baseline="-25000" dirty="0">
                <a:solidFill>
                  <a:schemeClr val="tx2"/>
                </a:solidFill>
                <a:latin typeface="Arial" charset="0"/>
              </a:rPr>
              <a:t>20</a:t>
            </a:r>
            <a:r>
              <a:rPr lang="en-US" sz="1800" dirty="0">
                <a:solidFill>
                  <a:schemeClr val="tx2"/>
                </a:solidFill>
                <a:latin typeface="Arial" charset="0"/>
              </a:rPr>
              <a:t>, averaged over the simulations – for all Tiers this is less than 10%</a:t>
            </a:r>
          </a:p>
          <a:p>
            <a:pPr marL="269875" indent="-269875" eaLnBrk="1" hangingPunct="1"/>
            <a:endParaRPr lang="en-US" sz="1800" dirty="0">
              <a:latin typeface="Arial" charset="0"/>
            </a:endParaRPr>
          </a:p>
        </p:txBody>
      </p:sp>
      <p:pic>
        <p:nvPicPr>
          <p:cNvPr id="44038" name="Picture 5" descr="canine_teeth_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1819" y="229344"/>
            <a:ext cx="969962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7889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3923"/>
            <a:ext cx="8440738" cy="688359"/>
          </a:xfrm>
        </p:spPr>
        <p:txBody>
          <a:bodyPr>
            <a:noAutofit/>
          </a:bodyPr>
          <a:lstStyle/>
          <a:p>
            <a:pPr eaLnBrk="1" hangingPunct="1"/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Testing impacts of environmental forcing </a:t>
            </a:r>
            <a:r>
              <a:rPr lang="en-US" sz="2800" dirty="0" smtClean="0"/>
              <a:t>of recruitment </a:t>
            </a:r>
            <a:r>
              <a:rPr lang="en-US" sz="2800" dirty="0"/>
              <a:t>on harvest strategy performance.</a:t>
            </a:r>
          </a:p>
        </p:txBody>
      </p:sp>
      <p:pic>
        <p:nvPicPr>
          <p:cNvPr id="5222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75" y="1652192"/>
            <a:ext cx="4056063" cy="243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Text Box 7"/>
          <p:cNvSpPr txBox="1">
            <a:spLocks noChangeArrowheads="1"/>
          </p:cNvSpPr>
          <p:nvPr/>
        </p:nvSpPr>
        <p:spPr bwMode="auto">
          <a:xfrm>
            <a:off x="1385888" y="1241425"/>
            <a:ext cx="3003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Stock-recruit relationship</a:t>
            </a:r>
          </a:p>
        </p:txBody>
      </p:sp>
      <p:sp>
        <p:nvSpPr>
          <p:cNvPr id="52230" name="Text Box 8"/>
          <p:cNvSpPr txBox="1">
            <a:spLocks noChangeArrowheads="1"/>
          </p:cNvSpPr>
          <p:nvPr/>
        </p:nvSpPr>
        <p:spPr bwMode="auto">
          <a:xfrm>
            <a:off x="5508368" y="1386088"/>
            <a:ext cx="32051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>
                <a:solidFill>
                  <a:srgbClr val="1F497D"/>
                </a:solidFill>
                <a:latin typeface="+mn-lt"/>
              </a:rPr>
              <a:t>Log recruitment deviations</a:t>
            </a:r>
          </a:p>
        </p:txBody>
      </p:sp>
      <p:sp>
        <p:nvSpPr>
          <p:cNvPr id="52231" name="Text Box 9"/>
          <p:cNvSpPr txBox="1">
            <a:spLocks noChangeArrowheads="1"/>
          </p:cNvSpPr>
          <p:nvPr/>
        </p:nvSpPr>
        <p:spPr bwMode="auto">
          <a:xfrm>
            <a:off x="511175" y="3369667"/>
            <a:ext cx="8515350" cy="36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82563" indent="-182563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sz="2400" dirty="0">
                <a:solidFill>
                  <a:schemeClr val="tx2"/>
                </a:solidFill>
                <a:latin typeface="+mn-lt"/>
              </a:rPr>
              <a:t>	Jackass </a:t>
            </a:r>
            <a:r>
              <a:rPr lang="en-US" sz="2400" dirty="0" err="1">
                <a:solidFill>
                  <a:schemeClr val="tx2"/>
                </a:solidFill>
                <a:latin typeface="+mn-lt"/>
              </a:rPr>
              <a:t>morwong</a:t>
            </a:r>
            <a:r>
              <a:rPr lang="en-US" sz="2400" dirty="0">
                <a:solidFill>
                  <a:schemeClr val="tx2"/>
                </a:solidFill>
                <a:latin typeface="+mn-lt"/>
              </a:rPr>
              <a:t/>
            </a:r>
            <a:br>
              <a:rPr lang="en-US" sz="2400" dirty="0">
                <a:solidFill>
                  <a:schemeClr val="tx2"/>
                </a:solidFill>
                <a:latin typeface="+mn-lt"/>
              </a:rPr>
            </a:br>
            <a:r>
              <a:rPr lang="en-US" sz="2400" dirty="0">
                <a:solidFill>
                  <a:schemeClr val="tx2"/>
                </a:solidFill>
                <a:latin typeface="+mn-lt"/>
              </a:rPr>
              <a:t>(</a:t>
            </a:r>
            <a:r>
              <a:rPr lang="en-US" sz="2400" i="1" dirty="0" err="1">
                <a:solidFill>
                  <a:schemeClr val="tx2"/>
                </a:solidFill>
                <a:latin typeface="+mn-lt"/>
              </a:rPr>
              <a:t>Nemadactylus</a:t>
            </a:r>
            <a:r>
              <a:rPr lang="en-US" sz="2400" i="1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sz="2400" i="1" dirty="0" err="1">
                <a:solidFill>
                  <a:schemeClr val="tx2"/>
                </a:solidFill>
                <a:latin typeface="+mn-lt"/>
              </a:rPr>
              <a:t>macropterus</a:t>
            </a:r>
            <a:r>
              <a:rPr lang="en-US" sz="2400" dirty="0">
                <a:solidFill>
                  <a:schemeClr val="tx2"/>
                </a:solidFill>
                <a:latin typeface="+mn-lt"/>
              </a:rPr>
              <a:t>)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chemeClr val="tx2"/>
                </a:solidFill>
                <a:latin typeface="+mn-lt"/>
              </a:rPr>
              <a:t>Recent stock assessments </a:t>
            </a:r>
            <a:r>
              <a:rPr lang="en-US" sz="2400" dirty="0" smtClean="0">
                <a:solidFill>
                  <a:schemeClr val="tx2"/>
                </a:solidFill>
                <a:latin typeface="+mn-lt"/>
              </a:rPr>
              <a:t>suggested </a:t>
            </a:r>
            <a:r>
              <a:rPr lang="en-US" sz="2400" dirty="0">
                <a:solidFill>
                  <a:schemeClr val="tx2"/>
                </a:solidFill>
                <a:latin typeface="+mn-lt"/>
              </a:rPr>
              <a:t>below average recruitment since late 1980s.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chemeClr val="tx2"/>
                </a:solidFill>
                <a:latin typeface="+mn-lt"/>
              </a:rPr>
              <a:t>Suggests a change in </a:t>
            </a:r>
            <a:r>
              <a:rPr lang="en-US" sz="2400" dirty="0" err="1">
                <a:solidFill>
                  <a:schemeClr val="tx2"/>
                </a:solidFill>
                <a:latin typeface="+mn-lt"/>
              </a:rPr>
              <a:t>morwong</a:t>
            </a:r>
            <a:r>
              <a:rPr lang="en-US" sz="2400" dirty="0">
                <a:solidFill>
                  <a:schemeClr val="tx2"/>
                </a:solidFill>
                <a:latin typeface="+mn-lt"/>
              </a:rPr>
              <a:t> productivity</a:t>
            </a:r>
          </a:p>
          <a:p>
            <a:pPr eaLnBrk="1" hangingPunct="1">
              <a:spcBef>
                <a:spcPct val="50000"/>
              </a:spcBef>
            </a:pPr>
            <a:r>
              <a:rPr lang="en-US" sz="2400" dirty="0">
                <a:solidFill>
                  <a:schemeClr val="tx2"/>
                </a:solidFill>
                <a:latin typeface="+mn-lt"/>
              </a:rPr>
              <a:t>If this has occurred, future recruitments predicted by the stock assessment model will always be optimistic, and catch targets will not be appropriate.</a:t>
            </a:r>
          </a:p>
        </p:txBody>
      </p:sp>
      <p:pic>
        <p:nvPicPr>
          <p:cNvPr id="52232" name="Picture 9" descr="Jackass_morwo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48" y="1269339"/>
            <a:ext cx="3854349" cy="195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4499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>
                <a:latin typeface="Arial" charset="0"/>
              </a:rPr>
              <a:t>Recruitment under the regime shift model</a:t>
            </a:r>
          </a:p>
        </p:txBody>
      </p:sp>
      <p:pic>
        <p:nvPicPr>
          <p:cNvPr id="56324" name="Picture 4"/>
          <p:cNvPicPr>
            <a:picLocks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888" y="1901825"/>
            <a:ext cx="3829050" cy="2430463"/>
          </a:xfrm>
          <a:noFill/>
        </p:spPr>
      </p:pic>
      <p:pic>
        <p:nvPicPr>
          <p:cNvPr id="563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025" y="1917700"/>
            <a:ext cx="3783013" cy="240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329113"/>
            <a:ext cx="3687763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013" y="4321175"/>
            <a:ext cx="3590925" cy="217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8" name="Text Box 8"/>
          <p:cNvSpPr txBox="1">
            <a:spLocks noChangeArrowheads="1"/>
          </p:cNvSpPr>
          <p:nvPr/>
        </p:nvSpPr>
        <p:spPr bwMode="auto">
          <a:xfrm>
            <a:off x="1771650" y="1433513"/>
            <a:ext cx="24542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dirty="0" smtClean="0"/>
              <a:t>Original </a:t>
            </a:r>
            <a:r>
              <a:rPr lang="en-US" dirty="0"/>
              <a:t>base-case</a:t>
            </a:r>
          </a:p>
        </p:txBody>
      </p:sp>
      <p:sp>
        <p:nvSpPr>
          <p:cNvPr id="56329" name="Text Box 9"/>
          <p:cNvSpPr txBox="1">
            <a:spLocks noChangeArrowheads="1"/>
          </p:cNvSpPr>
          <p:nvPr/>
        </p:nvSpPr>
        <p:spPr bwMode="auto">
          <a:xfrm>
            <a:off x="5718175" y="1416050"/>
            <a:ext cx="25987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/>
              <a:t>Regime shift model</a:t>
            </a:r>
          </a:p>
        </p:txBody>
      </p:sp>
    </p:spTree>
    <p:extLst>
      <p:ext uri="{BB962C8B-B14F-4D97-AF65-F5344CB8AC3E}">
        <p14:creationId xmlns:p14="http://schemas.microsoft.com/office/powerpoint/2010/main" val="4010351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4"/>
          <p:cNvSpPr>
            <a:spLocks noGrp="1" noChangeArrowheads="1"/>
          </p:cNvSpPr>
          <p:nvPr>
            <p:ph type="title"/>
          </p:nvPr>
        </p:nvSpPr>
        <p:spPr>
          <a:xfrm>
            <a:off x="390739" y="80963"/>
            <a:ext cx="8056349" cy="900112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sz="3600" dirty="0">
                <a:solidFill>
                  <a:schemeClr val="accent1"/>
                </a:solidFill>
                <a:latin typeface="+mn-lt"/>
              </a:rPr>
              <a:t>MSE scenarios</a:t>
            </a:r>
          </a:p>
        </p:txBody>
      </p:sp>
      <p:sp>
        <p:nvSpPr>
          <p:cNvPr id="57348" name="Rectangle 3"/>
          <p:cNvSpPr>
            <a:spLocks noChangeArrowheads="1"/>
          </p:cNvSpPr>
          <p:nvPr/>
        </p:nvSpPr>
        <p:spPr bwMode="auto">
          <a:xfrm>
            <a:off x="693738" y="1204913"/>
            <a:ext cx="8124825" cy="254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381000" indent="-200025">
              <a:spcBef>
                <a:spcPct val="50000"/>
              </a:spcBef>
            </a:pPr>
            <a:r>
              <a:rPr lang="en-US" sz="2400" dirty="0">
                <a:solidFill>
                  <a:schemeClr val="tx2"/>
                </a:solidFill>
              </a:rPr>
              <a:t>We have no choice about whether there has been productivity shift or not – it has either happened, or has not</a:t>
            </a:r>
          </a:p>
          <a:p>
            <a:pPr marL="381000" indent="-200025">
              <a:spcBef>
                <a:spcPct val="50000"/>
              </a:spcBef>
            </a:pPr>
            <a:r>
              <a:rPr lang="en-US" sz="2400" dirty="0">
                <a:solidFill>
                  <a:schemeClr val="tx2"/>
                </a:solidFill>
              </a:rPr>
              <a:t>But we do have a choice about what to assume in the assessment</a:t>
            </a:r>
          </a:p>
          <a:p>
            <a:pPr marL="381000" indent="-200025">
              <a:spcBef>
                <a:spcPct val="50000"/>
              </a:spcBef>
            </a:pPr>
            <a:r>
              <a:rPr lang="en-US" sz="2400" dirty="0">
                <a:solidFill>
                  <a:schemeClr val="tx2"/>
                </a:solidFill>
              </a:rPr>
              <a:t>MSE can investigate the implications of making the wrong choice</a:t>
            </a:r>
          </a:p>
          <a:p>
            <a:pPr marL="381000" indent="-200025">
              <a:spcBef>
                <a:spcPct val="50000"/>
              </a:spcBef>
            </a:pPr>
            <a:r>
              <a:rPr lang="en-US" sz="2400" dirty="0">
                <a:solidFill>
                  <a:schemeClr val="tx2"/>
                </a:solidFill>
              </a:rPr>
              <a:t>Four possible situations are tested by the MSE:</a:t>
            </a:r>
          </a:p>
          <a:p>
            <a:pPr marL="381000" indent="-200025"/>
            <a:endParaRPr lang="en-US" sz="2400" dirty="0">
              <a:solidFill>
                <a:schemeClr val="tx2"/>
              </a:solidFill>
            </a:endParaRPr>
          </a:p>
          <a:p>
            <a:pPr marL="381000" indent="-200025"/>
            <a:endParaRPr lang="en-US" sz="2400" dirty="0">
              <a:solidFill>
                <a:schemeClr val="tx2"/>
              </a:solidFill>
            </a:endParaRPr>
          </a:p>
        </p:txBody>
      </p:sp>
      <p:graphicFrame>
        <p:nvGraphicFramePr>
          <p:cNvPr id="21575" name="Group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832043"/>
              </p:ext>
            </p:extLst>
          </p:nvPr>
        </p:nvGraphicFramePr>
        <p:xfrm>
          <a:off x="2419350" y="4514200"/>
          <a:ext cx="4495800" cy="2260601"/>
        </p:xfrm>
        <a:graphic>
          <a:graphicData uri="http://schemas.openxmlformats.org/drawingml/2006/table">
            <a:tbl>
              <a:tblPr/>
              <a:tblGrid>
                <a:gridCol w="2247900"/>
                <a:gridCol w="2247900"/>
              </a:tblGrid>
              <a:tr h="4984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reality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assessment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 shift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 shift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0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 shift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shift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30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shift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shift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02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shift</a:t>
                      </a: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 shift</a:t>
                      </a: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0219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All 4 possibilities</a:t>
            </a:r>
          </a:p>
        </p:txBody>
      </p:sp>
      <p:pic>
        <p:nvPicPr>
          <p:cNvPr id="58372" name="Picture 4"/>
          <p:cNvPicPr>
            <a:picLocks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60413" y="1400175"/>
            <a:ext cx="8383587" cy="4608513"/>
          </a:xfrm>
          <a:noFill/>
        </p:spPr>
      </p:pic>
      <p:sp>
        <p:nvSpPr>
          <p:cNvPr id="5" name="TextBox 4"/>
          <p:cNvSpPr txBox="1"/>
          <p:nvPr/>
        </p:nvSpPr>
        <p:spPr>
          <a:xfrm>
            <a:off x="1971675" y="1257300"/>
            <a:ext cx="2592388" cy="400050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latin typeface="Arial" pitchFamily="34" charset="0"/>
                <a:ea typeface="+mn-ea"/>
              </a:rPr>
              <a:t>No shift, B</a:t>
            </a:r>
            <a:r>
              <a:rPr lang="en-US" sz="1200" dirty="0">
                <a:latin typeface="Arial" pitchFamily="34" charset="0"/>
                <a:ea typeface="+mn-ea"/>
              </a:rPr>
              <a:t>0</a:t>
            </a:r>
            <a:r>
              <a:rPr lang="en-US" dirty="0">
                <a:latin typeface="Arial" pitchFamily="34" charset="0"/>
                <a:ea typeface="+mn-ea"/>
              </a:rPr>
              <a:t> in 1915</a:t>
            </a:r>
            <a:endParaRPr lang="en-AU" dirty="0">
              <a:latin typeface="Arial" pitchFamily="34" charset="0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0275" y="1228725"/>
            <a:ext cx="2227263" cy="400050"/>
          </a:xfrm>
          <a:prstGeom prst="rect">
            <a:avLst/>
          </a:prstGeom>
          <a:noFill/>
          <a:ln w="12700"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latin typeface="Arial" pitchFamily="34" charset="0"/>
                <a:ea typeface="+mn-ea"/>
              </a:rPr>
              <a:t>Shift, B</a:t>
            </a:r>
            <a:r>
              <a:rPr lang="en-US" sz="1200" dirty="0">
                <a:latin typeface="Arial" pitchFamily="34" charset="0"/>
                <a:ea typeface="+mn-ea"/>
              </a:rPr>
              <a:t>0</a:t>
            </a:r>
            <a:r>
              <a:rPr lang="en-US" dirty="0">
                <a:latin typeface="Arial" pitchFamily="34" charset="0"/>
                <a:ea typeface="+mn-ea"/>
              </a:rPr>
              <a:t> in 1988</a:t>
            </a:r>
            <a:endParaRPr lang="en-AU" dirty="0">
              <a:latin typeface="Arial" pitchFamily="34" charset="0"/>
              <a:ea typeface="+mn-ea"/>
            </a:endParaRPr>
          </a:p>
        </p:txBody>
      </p:sp>
      <p:sp>
        <p:nvSpPr>
          <p:cNvPr id="58375" name="Text Box 8"/>
          <p:cNvSpPr txBox="1">
            <a:spLocks noChangeArrowheads="1"/>
          </p:cNvSpPr>
          <p:nvPr/>
        </p:nvSpPr>
        <p:spPr bwMode="auto">
          <a:xfrm>
            <a:off x="3400425" y="5848350"/>
            <a:ext cx="16192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/>
              <a:t>we were wrong</a:t>
            </a:r>
          </a:p>
        </p:txBody>
      </p:sp>
      <p:sp>
        <p:nvSpPr>
          <p:cNvPr id="58376" name="Text Box 9"/>
          <p:cNvSpPr txBox="1">
            <a:spLocks noChangeArrowheads="1"/>
          </p:cNvSpPr>
          <p:nvPr/>
        </p:nvSpPr>
        <p:spPr bwMode="auto">
          <a:xfrm>
            <a:off x="7340600" y="5845175"/>
            <a:ext cx="15049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/>
              <a:t>we were wrong</a:t>
            </a:r>
          </a:p>
        </p:txBody>
      </p:sp>
      <p:sp>
        <p:nvSpPr>
          <p:cNvPr id="58377" name="Text Box 10"/>
          <p:cNvSpPr txBox="1">
            <a:spLocks noChangeArrowheads="1"/>
          </p:cNvSpPr>
          <p:nvPr/>
        </p:nvSpPr>
        <p:spPr bwMode="auto">
          <a:xfrm>
            <a:off x="1292225" y="5854700"/>
            <a:ext cx="16192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/>
              <a:t>we were right</a:t>
            </a:r>
          </a:p>
        </p:txBody>
      </p:sp>
      <p:sp>
        <p:nvSpPr>
          <p:cNvPr id="58378" name="Text Box 11"/>
          <p:cNvSpPr txBox="1">
            <a:spLocks noChangeArrowheads="1"/>
          </p:cNvSpPr>
          <p:nvPr/>
        </p:nvSpPr>
        <p:spPr bwMode="auto">
          <a:xfrm>
            <a:off x="5403850" y="5861050"/>
            <a:ext cx="16192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/>
              <a:t>we were right</a:t>
            </a:r>
          </a:p>
        </p:txBody>
      </p:sp>
    </p:spTree>
    <p:extLst>
      <p:ext uri="{BB962C8B-B14F-4D97-AF65-F5344CB8AC3E}">
        <p14:creationId xmlns:p14="http://schemas.microsoft.com/office/powerpoint/2010/main" val="4075202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Management Strategy Evaluation (MSE)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544402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800" dirty="0" smtClean="0"/>
              <a:t>“MSE uses simulation models within an adaptive framework that enables the comparison of alternative strategies in a virtual world under multiple (and often conflicting) objectives</a:t>
            </a:r>
            <a:r>
              <a:rPr lang="en-US" sz="2800" dirty="0" smtClean="0"/>
              <a:t>”</a:t>
            </a:r>
            <a:br>
              <a:rPr lang="en-US" sz="2800" dirty="0" smtClean="0"/>
            </a:br>
            <a:r>
              <a:rPr lang="en-US" sz="2800" dirty="0" smtClean="0"/>
              <a:t>(</a:t>
            </a:r>
            <a:r>
              <a:rPr lang="en-US" sz="2800" dirty="0" smtClean="0"/>
              <a:t>Smith et al. 1999).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 b="19459"/>
          <a:stretch>
            <a:fillRect/>
          </a:stretch>
        </p:blipFill>
        <p:spPr bwMode="auto">
          <a:xfrm>
            <a:off x="1080198" y="4217229"/>
            <a:ext cx="4953049" cy="156189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159503" y="4661997"/>
            <a:ext cx="2116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Punt et al. (2001)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236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4"/>
          <p:cNvSpPr>
            <a:spLocks noGrp="1" noChangeArrowheads="1"/>
          </p:cNvSpPr>
          <p:nvPr>
            <p:ph type="title"/>
          </p:nvPr>
        </p:nvSpPr>
        <p:spPr>
          <a:xfrm>
            <a:off x="516334" y="80963"/>
            <a:ext cx="8065977" cy="900112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sz="3600" dirty="0" err="1" smtClean="0">
                <a:solidFill>
                  <a:schemeClr val="accent1"/>
                </a:solidFill>
              </a:rPr>
              <a:t>Morwong</a:t>
            </a:r>
            <a:r>
              <a:rPr lang="en-US" sz="3600" dirty="0" smtClean="0">
                <a:solidFill>
                  <a:schemeClr val="accent1"/>
                </a:solidFill>
              </a:rPr>
              <a:t> MSE </a:t>
            </a:r>
            <a:r>
              <a:rPr lang="en-US" sz="3600" dirty="0">
                <a:solidFill>
                  <a:schemeClr val="accent1"/>
                </a:solidFill>
              </a:rPr>
              <a:t>results </a:t>
            </a:r>
            <a:r>
              <a:rPr lang="en-US" sz="3600" dirty="0" smtClean="0">
                <a:solidFill>
                  <a:schemeClr val="accent1"/>
                </a:solidFill>
              </a:rPr>
              <a:t>summarized</a:t>
            </a: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59396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1481138" y="6081252"/>
            <a:ext cx="6942137" cy="695325"/>
          </a:xfrm>
        </p:spPr>
        <p:txBody>
          <a:bodyPr/>
          <a:lstStyle/>
          <a:p>
            <a:pPr marL="354013" indent="-354013" eaLnBrk="1" hangingPunct="1">
              <a:buFontTx/>
              <a:buNone/>
            </a:pPr>
            <a:r>
              <a:rPr lang="en-US" sz="1800" dirty="0">
                <a:solidFill>
                  <a:schemeClr val="tx1"/>
                </a:solidFill>
                <a:latin typeface="Arial" charset="0"/>
              </a:rPr>
              <a:t>a)true: no shift; assess: no shift   b) true: no shift; assess: shift </a:t>
            </a:r>
          </a:p>
          <a:p>
            <a:pPr marL="354013" indent="-354013" eaLnBrk="1" hangingPunct="1">
              <a:buFontTx/>
              <a:buNone/>
            </a:pPr>
            <a:r>
              <a:rPr lang="en-US" sz="1800" dirty="0">
                <a:solidFill>
                  <a:schemeClr val="tx1"/>
                </a:solidFill>
                <a:latin typeface="Arial" charset="0"/>
              </a:rPr>
              <a:t>c)true: shift; assess; shift             d)true: shift; assess: no shift      </a:t>
            </a:r>
          </a:p>
        </p:txBody>
      </p:sp>
      <p:pic>
        <p:nvPicPr>
          <p:cNvPr id="5939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63" y="865188"/>
            <a:ext cx="7164387" cy="502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5252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Regime shift conclusions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/>
            <a:r>
              <a:rPr lang="en-US" dirty="0"/>
              <a:t>It is not risky to the stock to assume a productivity shift has happened – if it </a:t>
            </a:r>
            <a:r>
              <a:rPr lang="en-US" b="1" dirty="0"/>
              <a:t>hasn’t</a:t>
            </a:r>
            <a:r>
              <a:rPr lang="en-US" dirty="0"/>
              <a:t> but we assume it </a:t>
            </a:r>
            <a:r>
              <a:rPr lang="en-US" b="1" dirty="0"/>
              <a:t>has</a:t>
            </a:r>
            <a:r>
              <a:rPr lang="en-US" dirty="0"/>
              <a:t> then in the long term the stock </a:t>
            </a:r>
            <a:r>
              <a:rPr lang="en-US" dirty="0" err="1"/>
              <a:t>stabilises</a:t>
            </a:r>
            <a:r>
              <a:rPr lang="en-US" dirty="0"/>
              <a:t> above the target at 0.55 B0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If we continue as before, and the productivity shift </a:t>
            </a:r>
            <a:r>
              <a:rPr lang="en-US" b="1" dirty="0"/>
              <a:t>has</a:t>
            </a:r>
            <a:r>
              <a:rPr lang="en-US" dirty="0"/>
              <a:t> occurred, the stock does not reach the target in the long-term – it </a:t>
            </a:r>
            <a:r>
              <a:rPr lang="en-US" dirty="0" err="1"/>
              <a:t>stabilises</a:t>
            </a:r>
            <a:r>
              <a:rPr lang="en-US" dirty="0"/>
              <a:t> at 0.40 B0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For both mismatch scenarios the probability of being below the limit in the long term does not exceed 10% i.e. the risk criterion of the Harvest Strategy Policy is satisfied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However, it is more precautionary to assume the productivity shift has </a:t>
            </a:r>
            <a:r>
              <a:rPr lang="en-US" dirty="0" smtClean="0"/>
              <a:t>happened.</a:t>
            </a:r>
            <a:endParaRPr lang="en-US" dirty="0"/>
          </a:p>
          <a:p>
            <a:pPr eaLnBrk="1" hangingPunct="1"/>
            <a:endParaRPr lang="en-US" dirty="0">
              <a:solidFill>
                <a:schemeClr val="tx1"/>
              </a:solidFill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392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New/Current directions in MSE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Inclusion of wider range of societal objectives</a:t>
            </a:r>
            <a:endParaRPr lang="en-US" dirty="0" smtClean="0"/>
          </a:p>
          <a:p>
            <a:r>
              <a:rPr lang="en-US" dirty="0" smtClean="0"/>
              <a:t>Bio-economic analyses</a:t>
            </a:r>
          </a:p>
          <a:p>
            <a:r>
              <a:rPr lang="en-US" dirty="0" smtClean="0"/>
              <a:t>Fleet dynamics – more coupling of </a:t>
            </a:r>
            <a:r>
              <a:rPr lang="en-US" dirty="0" smtClean="0"/>
              <a:t>models of human behavior to population dynamics models</a:t>
            </a:r>
            <a:endParaRPr lang="en-US" dirty="0" smtClean="0"/>
          </a:p>
          <a:p>
            <a:r>
              <a:rPr lang="en-US" dirty="0" smtClean="0"/>
              <a:t>Ecosystem-based MSEs</a:t>
            </a:r>
          </a:p>
          <a:p>
            <a:pPr lvl="1"/>
            <a:r>
              <a:rPr lang="en-US" dirty="0" smtClean="0"/>
              <a:t>Multispecies/ecosystem models as operating models</a:t>
            </a:r>
          </a:p>
          <a:p>
            <a:pPr lvl="1"/>
            <a:r>
              <a:rPr lang="en-US" dirty="0" smtClean="0"/>
              <a:t>Test performance of single-species assessment models / control rules in the context of ecosystem dynamics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567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Defining objectives, performance measures, operating model scenarios, and management strategies.</a:t>
            </a:r>
          </a:p>
          <a:p>
            <a:pPr lvl="1"/>
            <a:r>
              <a:rPr lang="en-US" dirty="0" smtClean="0"/>
              <a:t>This should be done in an iterative participatory process with stakeholders.</a:t>
            </a:r>
          </a:p>
          <a:p>
            <a:r>
              <a:rPr lang="en-US" dirty="0" smtClean="0"/>
              <a:t>Exceptional circumstances</a:t>
            </a:r>
          </a:p>
          <a:p>
            <a:pPr lvl="1"/>
            <a:r>
              <a:rPr lang="en-US" dirty="0" smtClean="0"/>
              <a:t>Specify situations that the management strategy hasn’t been tested against, or when it is likely to fail.</a:t>
            </a:r>
            <a:endParaRPr lang="en-US" dirty="0"/>
          </a:p>
          <a:p>
            <a:pPr lvl="1"/>
            <a:r>
              <a:rPr lang="en-US" dirty="0" smtClean="0"/>
              <a:t>Ideally, there should be rules in places as to what to do (more data, review assessment method) when these occur.</a:t>
            </a:r>
          </a:p>
        </p:txBody>
      </p:sp>
    </p:spTree>
    <p:extLst>
      <p:ext uri="{BB962C8B-B14F-4D97-AF65-F5344CB8AC3E}">
        <p14:creationId xmlns:p14="http://schemas.microsoft.com/office/powerpoint/2010/main" val="2197230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466" name="Picture 2"/>
          <p:cNvPicPr>
            <a:picLocks noChangeAspect="1" noChangeArrowheads="1"/>
          </p:cNvPicPr>
          <p:nvPr/>
        </p:nvPicPr>
        <p:blipFill>
          <a:blip r:embed="rId2" cstate="print"/>
          <a:srcRect l="1498" t="2177" r="7488"/>
          <a:stretch>
            <a:fillRect/>
          </a:stretch>
        </p:blipFill>
        <p:spPr bwMode="auto">
          <a:xfrm>
            <a:off x="756480" y="439456"/>
            <a:ext cx="762552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822521" y="6488482"/>
            <a:ext cx="4158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 smtClean="0"/>
              <a:t>redrawn from </a:t>
            </a:r>
            <a:r>
              <a:rPr lang="en-US" i="1" dirty="0" err="1" smtClean="0"/>
              <a:t>Szuwalski</a:t>
            </a:r>
            <a:r>
              <a:rPr lang="en-US" i="1" dirty="0" smtClean="0"/>
              <a:t> + Punt (2013)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651335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dirty="0" smtClean="0"/>
              <a:t>Computational </a:t>
            </a:r>
            <a:r>
              <a:rPr lang="en-AU" altLang="en-US" dirty="0" smtClean="0"/>
              <a:t>Issues  (rules of Punt)</a:t>
            </a:r>
            <a:endParaRPr lang="en-AU" altLang="en-US" dirty="0" smtClean="0"/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altLang="en-US" sz="2400" dirty="0" smtClean="0"/>
              <a:t>Rule 1: The management strategy should not know more than it could </a:t>
            </a:r>
            <a:r>
              <a:rPr lang="en-AU" altLang="en-US" sz="2400" dirty="0" smtClean="0"/>
              <a:t>in </a:t>
            </a:r>
            <a:r>
              <a:rPr lang="en-AU" altLang="en-US" sz="2400" dirty="0" smtClean="0"/>
              <a:t>reality</a:t>
            </a:r>
          </a:p>
          <a:p>
            <a:pPr lvl="1"/>
            <a:r>
              <a:rPr lang="en-AU" altLang="en-US" sz="2000" dirty="0" smtClean="0"/>
              <a:t>Code the management strategy as a DLL or a separate program and use system to call it.</a:t>
            </a:r>
          </a:p>
          <a:p>
            <a:r>
              <a:rPr lang="en-AU" altLang="en-US" sz="2400" dirty="0" smtClean="0"/>
              <a:t>Rule 2: Coding the operating model is important!</a:t>
            </a:r>
          </a:p>
          <a:p>
            <a:pPr lvl="1"/>
            <a:r>
              <a:rPr lang="en-AU" altLang="en-US" sz="2000" dirty="0" smtClean="0"/>
              <a:t>Base the operating model on existing software</a:t>
            </a:r>
          </a:p>
          <a:p>
            <a:pPr lvl="1"/>
            <a:r>
              <a:rPr lang="en-AU" altLang="en-US" sz="2000" dirty="0" smtClean="0"/>
              <a:t>Conduct </a:t>
            </a:r>
            <a:r>
              <a:rPr lang="en-AU" altLang="en-US" sz="2000" dirty="0" smtClean="0"/>
              <a:t>simulations in which there is </a:t>
            </a:r>
            <a:r>
              <a:rPr lang="en-AU" altLang="en-US" sz="2000" dirty="0" smtClean="0"/>
              <a:t>no </a:t>
            </a:r>
            <a:r>
              <a:rPr lang="en-AU" altLang="en-US" sz="2000" dirty="0" smtClean="0"/>
              <a:t>(or limited) </a:t>
            </a:r>
            <a:r>
              <a:rPr lang="en-AU" altLang="en-US" sz="2000" dirty="0" smtClean="0"/>
              <a:t>error</a:t>
            </a:r>
            <a:br>
              <a:rPr lang="en-AU" altLang="en-US" sz="2000" dirty="0" smtClean="0"/>
            </a:br>
            <a:r>
              <a:rPr lang="en-AU" altLang="en-US" sz="2000" dirty="0" smtClean="0"/>
              <a:t>(</a:t>
            </a:r>
            <a:r>
              <a:rPr lang="en-AU" altLang="en-US" sz="2000" dirty="0" smtClean="0"/>
              <a:t>you can then check whether performance is correct)</a:t>
            </a:r>
          </a:p>
          <a:p>
            <a:pPr lvl="1"/>
            <a:r>
              <a:rPr lang="en-AU" altLang="en-US" sz="2000" dirty="0" smtClean="0"/>
              <a:t>Use the same random numbers for all simulations.</a:t>
            </a:r>
          </a:p>
          <a:p>
            <a:r>
              <a:rPr lang="en-AU" altLang="en-US" sz="2400" dirty="0" smtClean="0"/>
              <a:t>Rule 3: Choose the number of simulations correctly</a:t>
            </a:r>
          </a:p>
          <a:p>
            <a:pPr lvl="1"/>
            <a:r>
              <a:rPr lang="en-AU" altLang="en-US" sz="2000" dirty="0" smtClean="0"/>
              <a:t>The number of simulations depends on how accurately your outputs should be (e.g. is the probably of collapse &gt; 1% would take very many simulations to estimate correctly)</a:t>
            </a:r>
          </a:p>
          <a:p>
            <a:endParaRPr lang="en-AU" altLang="en-US" sz="2400" dirty="0" smtClean="0"/>
          </a:p>
          <a:p>
            <a:pPr lvl="1"/>
            <a:endParaRPr lang="en-AU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95494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5573"/>
            <a:ext cx="8501897" cy="6760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MSE </a:t>
            </a:r>
            <a:r>
              <a:rPr lang="en-US" dirty="0" err="1" smtClean="0"/>
              <a:t>vs</a:t>
            </a:r>
            <a:r>
              <a:rPr lang="en-US" dirty="0" smtClean="0"/>
              <a:t> other approaches (e.g. </a:t>
            </a:r>
            <a:r>
              <a:rPr lang="en-US" dirty="0" smtClean="0"/>
              <a:t>stock </a:t>
            </a:r>
            <a:r>
              <a:rPr lang="en-US" dirty="0" smtClean="0"/>
              <a:t>assessment)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51587"/>
            <a:ext cx="8229600" cy="5705785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b="1" dirty="0" smtClean="0"/>
              <a:t>PROs</a:t>
            </a:r>
          </a:p>
          <a:p>
            <a:r>
              <a:rPr lang="en-US" dirty="0"/>
              <a:t>Requires formal objectives and performance measures to be specified.</a:t>
            </a:r>
          </a:p>
          <a:p>
            <a:r>
              <a:rPr lang="en-US" dirty="0" smtClean="0"/>
              <a:t>Feedback </a:t>
            </a:r>
            <a:r>
              <a:rPr lang="en-US" dirty="0" smtClean="0"/>
              <a:t>control allows whole of management </a:t>
            </a:r>
            <a:r>
              <a:rPr lang="en-US" dirty="0" err="1" smtClean="0"/>
              <a:t>tcycle</a:t>
            </a:r>
            <a:r>
              <a:rPr lang="en-US" dirty="0" smtClean="0"/>
              <a:t> to be evaluated</a:t>
            </a:r>
          </a:p>
          <a:p>
            <a:r>
              <a:rPr lang="en-US" dirty="0" smtClean="0"/>
              <a:t>Full uncertainty can be built in.</a:t>
            </a:r>
          </a:p>
          <a:p>
            <a:r>
              <a:rPr lang="en-US" dirty="0" smtClean="0"/>
              <a:t>Implications </a:t>
            </a:r>
            <a:r>
              <a:rPr lang="en-US" dirty="0" smtClean="0"/>
              <a:t>of policy built-in via feedback.  “Closing the loop”</a:t>
            </a:r>
          </a:p>
          <a:p>
            <a:r>
              <a:rPr lang="en-US" dirty="0" smtClean="0"/>
              <a:t>Formal system for comparing actual management performance among options AND hypotheses for state dynamics</a:t>
            </a:r>
          </a:p>
          <a:p>
            <a:r>
              <a:rPr lang="en-US" dirty="0" smtClean="0"/>
              <a:t>Tradeoffs associated with multiple objectives explicitly addressed.</a:t>
            </a:r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CONs</a:t>
            </a:r>
          </a:p>
          <a:p>
            <a:r>
              <a:rPr lang="en-US" dirty="0"/>
              <a:t>Require formal objectives and performance </a:t>
            </a:r>
            <a:r>
              <a:rPr lang="en-US" dirty="0" smtClean="0"/>
              <a:t>measures.</a:t>
            </a:r>
            <a:endParaRPr lang="en-US" dirty="0"/>
          </a:p>
          <a:p>
            <a:r>
              <a:rPr lang="en-US" dirty="0" smtClean="0"/>
              <a:t>Complex</a:t>
            </a:r>
            <a:r>
              <a:rPr lang="en-US" dirty="0" smtClean="0"/>
              <a:t>, specialized expertise </a:t>
            </a:r>
            <a:r>
              <a:rPr lang="en-US" dirty="0" smtClean="0"/>
              <a:t>required (that’s where you come in).</a:t>
            </a:r>
            <a:endParaRPr lang="en-US" dirty="0" smtClean="0"/>
          </a:p>
          <a:p>
            <a:r>
              <a:rPr lang="en-US" dirty="0" smtClean="0"/>
              <a:t>Take time to </a:t>
            </a:r>
            <a:r>
              <a:rPr lang="en-US" dirty="0" smtClean="0"/>
              <a:t>develop.</a:t>
            </a:r>
            <a:endParaRPr lang="en-US" dirty="0" smtClean="0"/>
          </a:p>
          <a:p>
            <a:r>
              <a:rPr lang="en-US" dirty="0" smtClean="0"/>
              <a:t>NOT a substitute for stock assessment.</a:t>
            </a:r>
          </a:p>
          <a:p>
            <a:r>
              <a:rPr lang="en-US" dirty="0" smtClean="0"/>
              <a:t>Do not</a:t>
            </a:r>
            <a:r>
              <a:rPr lang="en-US" dirty="0" smtClean="0"/>
              <a:t> </a:t>
            </a:r>
            <a:r>
              <a:rPr lang="en-US" dirty="0" smtClean="0"/>
              <a:t>explicitly provide tactical advice (as do stock assessments)</a:t>
            </a:r>
          </a:p>
          <a:p>
            <a:r>
              <a:rPr lang="en-US" dirty="0" smtClean="0"/>
              <a:t>Particularly </a:t>
            </a:r>
            <a:r>
              <a:rPr lang="en-US" dirty="0" smtClean="0"/>
              <a:t>in EBM contexts, range of required expertise much broader than single-sector fishery managers.</a:t>
            </a:r>
          </a:p>
          <a:p>
            <a:r>
              <a:rPr lang="en-US" dirty="0" smtClean="0"/>
              <a:t>Difficult to communicate complicated results</a:t>
            </a:r>
          </a:p>
        </p:txBody>
      </p:sp>
    </p:spTree>
    <p:extLst>
      <p:ext uri="{BB962C8B-B14F-4D97-AF65-F5344CB8AC3E}">
        <p14:creationId xmlns:p14="http://schemas.microsoft.com/office/powerpoint/2010/main" val="3972432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Project reports due 12/8</a:t>
            </a:r>
          </a:p>
          <a:p>
            <a:r>
              <a:rPr lang="en-US" dirty="0" smtClean="0"/>
              <a:t>Oral presentations 12/15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3501898"/>
            <a:ext cx="8229600" cy="6883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70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exercise, doing </a:t>
            </a:r>
            <a:r>
              <a:rPr lang="en-US" dirty="0" smtClean="0"/>
              <a:t>an MSE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Evaluate performance of CPUE-based Harvest Control Rule for </a:t>
            </a:r>
            <a:r>
              <a:rPr lang="en-US" i="1" dirty="0" err="1" smtClean="0"/>
              <a:t>Sebastes</a:t>
            </a:r>
            <a:r>
              <a:rPr lang="en-US" i="1" dirty="0" smtClean="0"/>
              <a:t> </a:t>
            </a:r>
            <a:r>
              <a:rPr lang="en-US" i="1" dirty="0" err="1" smtClean="0"/>
              <a:t>electronicus</a:t>
            </a:r>
            <a:endParaRPr lang="en-US" i="1" dirty="0" smtClean="0"/>
          </a:p>
          <a:p>
            <a:endParaRPr lang="en-US" dirty="0" smtClean="0"/>
          </a:p>
          <a:p>
            <a:r>
              <a:rPr lang="en-US" dirty="0" smtClean="0"/>
              <a:t>Operating </a:t>
            </a:r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Age-structured model</a:t>
            </a:r>
            <a:br>
              <a:rPr lang="en-US" dirty="0" smtClean="0"/>
            </a:br>
            <a:r>
              <a:rPr lang="en-US" dirty="0" smtClean="0"/>
              <a:t>(based on fit of statistical catch at age)</a:t>
            </a:r>
          </a:p>
          <a:p>
            <a:r>
              <a:rPr lang="en-US" dirty="0" smtClean="0"/>
              <a:t>Assessment </a:t>
            </a:r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Value of CPUE relative to target</a:t>
            </a:r>
            <a:endParaRPr lang="en-US" dirty="0" smtClean="0"/>
          </a:p>
          <a:p>
            <a:r>
              <a:rPr lang="en-US" dirty="0" smtClean="0"/>
              <a:t>Harvest </a:t>
            </a:r>
            <a:r>
              <a:rPr lang="en-US" dirty="0" smtClean="0"/>
              <a:t>control </a:t>
            </a:r>
            <a:r>
              <a:rPr lang="en-US" dirty="0" smtClean="0"/>
              <a:t>rule</a:t>
            </a:r>
          </a:p>
          <a:p>
            <a:pPr lvl="1"/>
            <a:r>
              <a:rPr lang="en-US" dirty="0" smtClean="0"/>
              <a:t>SESSF Tier 4 CPUE rule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033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dirty="0" smtClean="0"/>
              <a:t>Management Strategy Evaluation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Powerful simulation approach for comparing performance of management strategies and modeling tools.</a:t>
            </a:r>
          </a:p>
          <a:p>
            <a:r>
              <a:rPr lang="en-US" dirty="0"/>
              <a:t>Look for impacts and tradeoffs, robustness</a:t>
            </a:r>
          </a:p>
          <a:p>
            <a:endParaRPr lang="en-US" dirty="0"/>
          </a:p>
          <a:p>
            <a:r>
              <a:rPr lang="en-US" dirty="0" smtClean="0"/>
              <a:t>Check</a:t>
            </a:r>
          </a:p>
          <a:p>
            <a:pPr lvl="1"/>
            <a:r>
              <a:rPr lang="en-US" dirty="0" smtClean="0"/>
              <a:t>monitoring </a:t>
            </a:r>
            <a:r>
              <a:rPr lang="en-US" dirty="0"/>
              <a:t>(&amp; indicators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reference points</a:t>
            </a:r>
          </a:p>
          <a:p>
            <a:pPr lvl="1"/>
            <a:r>
              <a:rPr lang="en-US" dirty="0" smtClean="0"/>
              <a:t>assessment methods</a:t>
            </a:r>
          </a:p>
          <a:p>
            <a:pPr lvl="1"/>
            <a:r>
              <a:rPr lang="en-US" dirty="0" smtClean="0"/>
              <a:t>management </a:t>
            </a:r>
            <a:r>
              <a:rPr lang="en-US" dirty="0"/>
              <a:t>strategies (including harvest rules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implications </a:t>
            </a:r>
            <a:r>
              <a:rPr lang="en-US" dirty="0"/>
              <a:t>of variation &amp; error</a:t>
            </a:r>
          </a:p>
          <a:p>
            <a:endParaRPr lang="en-US" dirty="0"/>
          </a:p>
          <a:p>
            <a:r>
              <a:rPr lang="en-US" dirty="0"/>
              <a:t>Quantitative simulations, semi-</a:t>
            </a:r>
            <a:r>
              <a:rPr lang="en-US" dirty="0" smtClean="0"/>
              <a:t>quantitative </a:t>
            </a:r>
            <a:r>
              <a:rPr lang="en-US" dirty="0"/>
              <a:t>usage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3594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 so far…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Lecture/Lab 8  (simulation testing)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67653" y="2109628"/>
            <a:ext cx="227466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Operating Model</a:t>
            </a:r>
          </a:p>
          <a:p>
            <a:pPr algn="ctr"/>
            <a:r>
              <a:rPr lang="en-US" dirty="0" smtClean="0"/>
              <a:t>(True System state)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409773" y="2456389"/>
            <a:ext cx="8233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57608" y="2109628"/>
            <a:ext cx="227466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Generate Simulated Data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57608" y="3797271"/>
            <a:ext cx="22746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Estimation Model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515870" y="2909421"/>
            <a:ext cx="0" cy="710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67653" y="4314705"/>
            <a:ext cx="177338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Performance Measures</a:t>
            </a:r>
          </a:p>
          <a:p>
            <a:pPr algn="ctr"/>
            <a:r>
              <a:rPr lang="en-US" dirty="0" smtClean="0"/>
              <a:t>(e.g. MARE)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928336" y="3007120"/>
            <a:ext cx="0" cy="10660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242314" y="4438248"/>
            <a:ext cx="1311769" cy="2372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094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Story so far…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Lecture/Lab 10 (population projections)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67653" y="2109628"/>
            <a:ext cx="227466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Real</a:t>
            </a:r>
            <a:br>
              <a:rPr lang="en-US" dirty="0" smtClean="0"/>
            </a:br>
            <a:r>
              <a:rPr lang="en-US" dirty="0" smtClean="0"/>
              <a:t>World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409773" y="2456389"/>
            <a:ext cx="8233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57608" y="2109628"/>
            <a:ext cx="227466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</a:t>
            </a:r>
            <a:br>
              <a:rPr lang="en-US" dirty="0" smtClean="0"/>
            </a:br>
            <a:r>
              <a:rPr lang="en-US" dirty="0" smtClean="0"/>
              <a:t>Collection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57608" y="3797271"/>
            <a:ext cx="22746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Estimation Model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515870" y="2909421"/>
            <a:ext cx="0" cy="710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57608" y="4970711"/>
            <a:ext cx="227466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Harvest strategies</a:t>
            </a:r>
          </a:p>
          <a:p>
            <a:pPr algn="ctr"/>
            <a:r>
              <a:rPr lang="en-US" dirty="0" smtClean="0"/>
              <a:t>(fixed catches)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871004" y="6035827"/>
            <a:ext cx="12897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Population Projections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967653" y="4314705"/>
            <a:ext cx="1773386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Performance Measures</a:t>
            </a:r>
          </a:p>
          <a:p>
            <a:pPr algn="ctr"/>
            <a:r>
              <a:rPr lang="en-US" dirty="0" smtClean="0"/>
              <a:t>P(B&gt;BMSY)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515870" y="4312632"/>
            <a:ext cx="0" cy="4293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515870" y="5658913"/>
            <a:ext cx="0" cy="3025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3251510" y="5485004"/>
            <a:ext cx="2106100" cy="935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7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Management Strategy Evaluation (MSE)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Feedback loop between assessment model, harvest control rule, and operating model.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967653" y="2109628"/>
            <a:ext cx="227466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Operating Model</a:t>
            </a:r>
          </a:p>
          <a:p>
            <a:pPr algn="ctr"/>
            <a:r>
              <a:rPr lang="en-US" dirty="0" smtClean="0"/>
              <a:t>(True System state)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409773" y="2456389"/>
            <a:ext cx="82334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57608" y="2109628"/>
            <a:ext cx="227466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Generate Simulated Data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57608" y="3797271"/>
            <a:ext cx="22746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Estimation Model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515870" y="2909421"/>
            <a:ext cx="0" cy="7106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32085" y="5838151"/>
            <a:ext cx="177338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Performance Measures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515870" y="4314705"/>
            <a:ext cx="0" cy="5089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57608" y="4970711"/>
            <a:ext cx="22746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Harvest control rules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3203221" y="3005866"/>
            <a:ext cx="2029896" cy="201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Left Arrow 18"/>
          <p:cNvSpPr/>
          <p:nvPr/>
        </p:nvSpPr>
        <p:spPr>
          <a:xfrm rot="19333116">
            <a:off x="1795177" y="5018071"/>
            <a:ext cx="844830" cy="69137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ircular Arrow 19"/>
          <p:cNvSpPr/>
          <p:nvPr/>
        </p:nvSpPr>
        <p:spPr>
          <a:xfrm rot="5008742">
            <a:off x="3123495" y="3885157"/>
            <a:ext cx="1044496" cy="1221976"/>
          </a:xfrm>
          <a:prstGeom prst="circularArrow">
            <a:avLst>
              <a:gd name="adj1" fmla="val 0"/>
              <a:gd name="adj2" fmla="val 1142319"/>
              <a:gd name="adj3" fmla="val 5726038"/>
              <a:gd name="adj4" fmla="val 10800000"/>
              <a:gd name="adj5" fmla="val 125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61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Management Strategy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lvl="1" indent="-342900">
              <a:buFont typeface="Arial"/>
              <a:buChar char="•"/>
            </a:pPr>
            <a:r>
              <a:rPr lang="en-US" dirty="0" smtClean="0"/>
              <a:t>Management strategy comprised of:</a:t>
            </a:r>
            <a:endParaRPr lang="en-US" dirty="0"/>
          </a:p>
          <a:p>
            <a:pPr lvl="2"/>
            <a:r>
              <a:rPr lang="en-US" dirty="0"/>
              <a:t>Data collection</a:t>
            </a:r>
          </a:p>
          <a:p>
            <a:pPr lvl="2"/>
            <a:r>
              <a:rPr lang="en-US" dirty="0"/>
              <a:t>Assessment procedure</a:t>
            </a:r>
          </a:p>
          <a:p>
            <a:pPr lvl="2"/>
            <a:r>
              <a:rPr lang="en-US" dirty="0"/>
              <a:t>Harvest control rule (translate assessment results to scientific advice for management – catch advice)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Key </a:t>
            </a:r>
            <a:r>
              <a:rPr lang="en-US" dirty="0"/>
              <a:t>difference </a:t>
            </a:r>
            <a:r>
              <a:rPr lang="en-US" dirty="0" smtClean="0"/>
              <a:t>from other simulation testing is </a:t>
            </a:r>
            <a:r>
              <a:rPr lang="en-US" dirty="0"/>
              <a:t>feedback from the assessment procedure to the operating model via the harvest control </a:t>
            </a:r>
            <a:r>
              <a:rPr lang="en-US" dirty="0" smtClean="0"/>
              <a:t>rule.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Stock </a:t>
            </a:r>
            <a:r>
              <a:rPr lang="en-US" dirty="0"/>
              <a:t>assessment forecasts focus on </a:t>
            </a:r>
            <a:r>
              <a:rPr lang="en-US" dirty="0" smtClean="0"/>
              <a:t>expectations of management decisions </a:t>
            </a:r>
            <a:r>
              <a:rPr lang="en-US" dirty="0"/>
              <a:t>conditioned on estimates of system </a:t>
            </a:r>
            <a:r>
              <a:rPr lang="en-US" dirty="0" smtClean="0"/>
              <a:t>state.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 smtClean="0"/>
              <a:t>MSE </a:t>
            </a:r>
            <a:r>
              <a:rPr lang="en-US" dirty="0"/>
              <a:t>provides a way to evaluate how the error/bias associated with Estimation and Management implementation affects </a:t>
            </a:r>
            <a:r>
              <a:rPr lang="en-US" dirty="0" smtClean="0"/>
              <a:t>performance.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491836"/>
      </p:ext>
    </p:extLst>
  </p:cSld>
  <p:clrMapOvr>
    <a:masterClrMapping/>
  </p:clrMapOvr>
</p:sld>
</file>

<file path=ppt/theme/theme1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GFAY_Cust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noaa_fisheries_presentation_template_final</Template>
  <TotalTime>6913</TotalTime>
  <Words>2526</Words>
  <Application>Microsoft Macintosh PowerPoint</Application>
  <PresentationFormat>On-screen Show (4:3)</PresentationFormat>
  <Paragraphs>317</Paragraphs>
  <Slides>48</Slides>
  <Notes>9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NOAA Divider Slides</vt:lpstr>
      <vt:lpstr>NOAA Title Options</vt:lpstr>
      <vt:lpstr>GFAY_Custom</vt:lpstr>
      <vt:lpstr>Slide</vt:lpstr>
      <vt:lpstr>MAR 580: Advanced Population Modeling for Management of Living Marine Resources</vt:lpstr>
      <vt:lpstr>Today’s Outline</vt:lpstr>
      <vt:lpstr>Reading</vt:lpstr>
      <vt:lpstr>Management Strategy Evaluation (MSE)</vt:lpstr>
      <vt:lpstr>Management Strategy Evaluation</vt:lpstr>
      <vt:lpstr>Story so far…</vt:lpstr>
      <vt:lpstr>Story so far…</vt:lpstr>
      <vt:lpstr>Management Strategy Evaluation (MSE)</vt:lpstr>
      <vt:lpstr>Management Strategy Evaluation</vt:lpstr>
      <vt:lpstr>Management Conceptually</vt:lpstr>
      <vt:lpstr>Management Strategy Evaluation (MSE)</vt:lpstr>
      <vt:lpstr>Management Strategy Evaluation</vt:lpstr>
      <vt:lpstr>Why do MSEs?</vt:lpstr>
      <vt:lpstr>A brief history….</vt:lpstr>
      <vt:lpstr>PowerPoint Presentation</vt:lpstr>
      <vt:lpstr>Objectives of MSE</vt:lpstr>
      <vt:lpstr>Using MSE to flesh out viable management operational objectives</vt:lpstr>
      <vt:lpstr>The Operating Model</vt:lpstr>
      <vt:lpstr>Uncertainties in MSE (operating model)</vt:lpstr>
      <vt:lpstr>Conditioning Operating Models</vt:lpstr>
      <vt:lpstr>Monitoring data</vt:lpstr>
      <vt:lpstr>Assessment procedures</vt:lpstr>
      <vt:lpstr>Harvest Control Rules</vt:lpstr>
      <vt:lpstr>Model-based Harvest Control Rules in SESSF</vt:lpstr>
      <vt:lpstr>Empirical Harvest Control Rule using CPUE</vt:lpstr>
      <vt:lpstr>PowerPoint Presentation</vt:lpstr>
      <vt:lpstr>Performance measures</vt:lpstr>
      <vt:lpstr>Visualizing performance (worm plots)</vt:lpstr>
      <vt:lpstr>Evaluating Trade-offs</vt:lpstr>
      <vt:lpstr>PowerPoint Presentation</vt:lpstr>
      <vt:lpstr>Examples from down under</vt:lpstr>
      <vt:lpstr>Southern and Eastern Scalefish &amp; Shark Fishery  ~20,000 tonnes of fish annually, $95 million AUD</vt:lpstr>
      <vt:lpstr>Southern and Eastern Scalefish and Shark Fishery </vt:lpstr>
      <vt:lpstr>MSE in the SESSF</vt:lpstr>
      <vt:lpstr>Evaluate current SESSF harvest strategies against the HSP: all Tiers</vt:lpstr>
      <vt:lpstr> Testing impacts of environmental forcing of recruitment on harvest strategy performance.</vt:lpstr>
      <vt:lpstr>Recruitment under the regime shift model</vt:lpstr>
      <vt:lpstr>MSE scenarios</vt:lpstr>
      <vt:lpstr>All 4 possibilities</vt:lpstr>
      <vt:lpstr>Morwong MSE results summarized</vt:lpstr>
      <vt:lpstr>Regime shift conclusions</vt:lpstr>
      <vt:lpstr>New/Current directions in MSE</vt:lpstr>
      <vt:lpstr>Additional Issues</vt:lpstr>
      <vt:lpstr>PowerPoint Presentation</vt:lpstr>
      <vt:lpstr>Computational Issues  (rules of Punt)</vt:lpstr>
      <vt:lpstr>MSE vs other approaches (e.g. stock assessment)</vt:lpstr>
      <vt:lpstr>What’s Next?</vt:lpstr>
      <vt:lpstr>Lab exercise, doing an MSE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mar530:EBFM Lecture 1</dc:title>
  <dc:subject>Introduction, Course Mechanics, What is EBFM?</dc:subject>
  <dc:creator>Gavin Fay</dc:creator>
  <cp:keywords/>
  <dc:description/>
  <cp:lastModifiedBy>Gavin Fay</cp:lastModifiedBy>
  <cp:revision>727</cp:revision>
  <dcterms:created xsi:type="dcterms:W3CDTF">2014-06-04T00:44:42Z</dcterms:created>
  <dcterms:modified xsi:type="dcterms:W3CDTF">2015-12-01T14:11:17Z</dcterms:modified>
  <cp:category/>
</cp:coreProperties>
</file>